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4" r:id="rId1"/>
  </p:sldMasterIdLst>
  <p:notesMasterIdLst>
    <p:notesMasterId r:id="rId14"/>
  </p:notesMasterIdLst>
  <p:sldIdLst>
    <p:sldId id="256" r:id="rId2"/>
    <p:sldId id="257" r:id="rId3"/>
    <p:sldId id="258" r:id="rId4"/>
    <p:sldId id="259" r:id="rId5"/>
    <p:sldId id="260" r:id="rId6"/>
    <p:sldId id="261" r:id="rId7"/>
    <p:sldId id="274" r:id="rId8"/>
    <p:sldId id="262" r:id="rId9"/>
    <p:sldId id="272" r:id="rId10"/>
    <p:sldId id="263" r:id="rId11"/>
    <p:sldId id="271" r:id="rId12"/>
    <p:sldId id="265" r:id="rId13"/>
  </p:sldIdLst>
  <p:sldSz cx="7556500" cy="10693400"/>
  <p:notesSz cx="6858000" cy="9144000"/>
  <p:embeddedFontLst>
    <p:embeddedFont>
      <p:font typeface="Trebuchet MS" pitchFamily="34" charset="0"/>
      <p:regular r:id="rId15"/>
      <p:bold r:id="rId16"/>
      <p:italic r:id="rId17"/>
      <p:boldItalic r:id="rId18"/>
    </p:embeddedFont>
    <p:embeddedFont>
      <p:font typeface="Anton" charset="0"/>
      <p:regular r:id="rId19"/>
    </p:embeddedFont>
    <p:embeddedFont>
      <p:font typeface="Franklin Gothic Heavy" pitchFamily="34" charset="0"/>
      <p:regular r:id="rId20"/>
      <p:italic r:id="rId21"/>
    </p:embeddedFont>
    <p:embeddedFont>
      <p:font typeface="PT Sans" charset="0"/>
      <p:regular r:id="rId22"/>
    </p:embeddedFont>
    <p:embeddedFont>
      <p:font typeface="Montserrat Heavy" charset="0"/>
      <p:regular r:id="rId23"/>
    </p:embeddedFont>
    <p:embeddedFont>
      <p:font typeface="Script MT Bold" pitchFamily="66" charset="0"/>
      <p:bold r:id="rId24"/>
    </p:embeddedFont>
    <p:embeddedFont>
      <p:font typeface="Verdana" pitchFamily="34" charset="0"/>
      <p:regular r:id="rId25"/>
      <p:bold r:id="rId26"/>
      <p:italic r:id="rId27"/>
      <p:boldItalic r:id="rId28"/>
    </p:embeddedFont>
    <p:embeddedFont>
      <p:font typeface="Aharoni" pitchFamily="2" charset="-79"/>
      <p:bold r:id="rId29"/>
    </p:embeddedFont>
    <p:embeddedFont>
      <p:font typeface="Aparajita" pitchFamily="34" charset="0"/>
      <p:regular r:id="rId30"/>
      <p:bold r:id="rId31"/>
      <p:italic r:id="rId32"/>
      <p:boldItalic r:id="rId33"/>
    </p:embeddedFont>
    <p:embeddedFont>
      <p:font typeface="Bookman Old Style" pitchFamily="18" charset="0"/>
      <p:regular r:id="rId34"/>
      <p:bold r:id="rId35"/>
      <p:italic r:id="rId36"/>
      <p:boldItalic r:id="rId37"/>
    </p:embeddedFont>
    <p:embeddedFont>
      <p:font typeface="Arial Rounded MT Bold" pitchFamily="34" charset="0"/>
      <p:regular r:id="rId38"/>
    </p:embeddedFont>
    <p:embeddedFont>
      <p:font typeface="Montserrat Medium" charset="0"/>
      <p:regular r:id="rId39"/>
    </p:embeddedFont>
    <p:embeddedFont>
      <p:font typeface="Montserrat Ultra-Bold" charset="0"/>
      <p:regular r:id="rId40"/>
    </p:embeddedFont>
    <p:embeddedFont>
      <p:font typeface="Angsana New" pitchFamily="18" charset="-34"/>
      <p:regular r:id="rId41"/>
      <p:bold r:id="rId42"/>
      <p:italic r:id="rId43"/>
      <p:boldItalic r:id="rId44"/>
    </p:embeddedFont>
    <p:embeddedFont>
      <p:font typeface="Arabic Typesetting" pitchFamily="66" charset="-78"/>
      <p:regular r:id="rId45"/>
    </p:embeddedFont>
    <p:embeddedFont>
      <p:font typeface="Old English Text MT" pitchFamily="66" charset="0"/>
      <p:regular r:id="rId46"/>
    </p:embeddedFont>
    <p:embeddedFont>
      <p:font typeface="Mongolian Baiti" pitchFamily="66" charset="0"/>
      <p:regular r:id="rId47"/>
    </p:embeddedFont>
    <p:embeddedFont>
      <p:font typeface="Overpass Light" charset="0"/>
      <p:regular r:id="rId48"/>
    </p:embeddedFont>
    <p:embeddedFont>
      <p:font typeface="Calibri" pitchFamily="34" charset="0"/>
      <p:regular r:id="rId49"/>
      <p:bold r:id="rId50"/>
      <p:italic r:id="rId51"/>
      <p:boldItalic r:id="rId52"/>
    </p:embeddedFont>
    <p:embeddedFont>
      <p:font typeface="Wingdings 2" pitchFamily="18" charset="2"/>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265" autoAdjust="0"/>
  </p:normalViewPr>
  <p:slideViewPr>
    <p:cSldViewPr>
      <p:cViewPr>
        <p:scale>
          <a:sx n="136" d="100"/>
          <a:sy n="136" d="100"/>
        </p:scale>
        <p:origin x="-15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font" Target="fonts/font25.fntdata"/><Relationship Id="rId21" Type="http://schemas.openxmlformats.org/officeDocument/2006/relationships/font" Target="fonts/font7.fntdata"/><Relationship Id="rId34" Type="http://schemas.openxmlformats.org/officeDocument/2006/relationships/font" Target="fonts/font20.fntdata"/><Relationship Id="rId42" Type="http://schemas.openxmlformats.org/officeDocument/2006/relationships/font" Target="fonts/font28.fntdata"/><Relationship Id="rId47" Type="http://schemas.openxmlformats.org/officeDocument/2006/relationships/font" Target="fonts/font33.fntdata"/><Relationship Id="rId50" Type="http://schemas.openxmlformats.org/officeDocument/2006/relationships/font" Target="fonts/font36.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font" Target="fonts/font24.fntdata"/><Relationship Id="rId46" Type="http://schemas.openxmlformats.org/officeDocument/2006/relationships/font" Target="fonts/font32.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openxmlformats.org/officeDocument/2006/relationships/font" Target="fonts/font27.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font" Target="fonts/font23.fntdata"/><Relationship Id="rId40" Type="http://schemas.openxmlformats.org/officeDocument/2006/relationships/font" Target="fonts/font26.fntdata"/><Relationship Id="rId45" Type="http://schemas.openxmlformats.org/officeDocument/2006/relationships/font" Target="fonts/font31.fntdata"/><Relationship Id="rId53" Type="http://schemas.openxmlformats.org/officeDocument/2006/relationships/font" Target="fonts/font39.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49" Type="http://schemas.openxmlformats.org/officeDocument/2006/relationships/font" Target="fonts/font35.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4" Type="http://schemas.openxmlformats.org/officeDocument/2006/relationships/font" Target="fonts/font30.fntdata"/><Relationship Id="rId52" Type="http://schemas.openxmlformats.org/officeDocument/2006/relationships/font" Target="fonts/font3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43" Type="http://schemas.openxmlformats.org/officeDocument/2006/relationships/font" Target="fonts/font29.fntdata"/><Relationship Id="rId48" Type="http://schemas.openxmlformats.org/officeDocument/2006/relationships/font" Target="fonts/font34.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DD34BB-0038-406F-9D9B-F613C372FA10}" type="datetimeFigureOut">
              <a:rPr lang="en-US" smtClean="0"/>
              <a:pPr/>
              <a:t>4/6/2024</a:t>
            </a:fld>
            <a:endParaRPr lang="en-IN"/>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EB933-4CDF-4171-B891-EAF8ACA3C7B3}"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aaaaa</a:t>
            </a:r>
            <a:endParaRPr lang="en-IN" dirty="0"/>
          </a:p>
        </p:txBody>
      </p:sp>
      <p:sp>
        <p:nvSpPr>
          <p:cNvPr id="4" name="Slide Number Placeholder 3"/>
          <p:cNvSpPr>
            <a:spLocks noGrp="1"/>
          </p:cNvSpPr>
          <p:nvPr>
            <p:ph type="sldNum" sz="quarter" idx="10"/>
          </p:nvPr>
        </p:nvSpPr>
        <p:spPr/>
        <p:txBody>
          <a:bodyPr/>
          <a:lstStyle/>
          <a:p>
            <a:fld id="{6BBEB933-4CDF-4171-B891-EAF8ACA3C7B3}"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203979" y="0"/>
            <a:ext cx="5352521" cy="106934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3142721" y="5346700"/>
            <a:ext cx="106934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2782342" y="831709"/>
            <a:ext cx="4219046" cy="447221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2772073" y="5519566"/>
            <a:ext cx="4226796" cy="1717131"/>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4851914" y="10225538"/>
            <a:ext cx="1654814" cy="353799"/>
          </a:xfrm>
        </p:spPr>
        <p:txBody>
          <a:bodyPr/>
          <a:lstStyle>
            <a:lvl1pPr>
              <a:defRPr lang="en-US" smtClean="0">
                <a:solidFill>
                  <a:srgbClr val="FFFFFF"/>
                </a:solidFill>
              </a:defRPr>
            </a:lvl1pPr>
            <a:extLst/>
          </a:lstStyle>
          <a:p>
            <a:fld id="{1D8BD707-D9CF-40AE-B4C6-C98DA3205C09}" type="datetimeFigureOut">
              <a:rPr lang="en-US" smtClean="0"/>
              <a:pPr/>
              <a:t>4/6/2024</a:t>
            </a:fld>
            <a:endParaRPr lang="en-US"/>
          </a:p>
        </p:txBody>
      </p:sp>
      <p:sp>
        <p:nvSpPr>
          <p:cNvPr id="18" name="Footer Placeholder 17"/>
          <p:cNvSpPr>
            <a:spLocks noGrp="1"/>
          </p:cNvSpPr>
          <p:nvPr>
            <p:ph type="ftr" sz="quarter" idx="11"/>
          </p:nvPr>
        </p:nvSpPr>
        <p:spPr>
          <a:xfrm>
            <a:off x="2329921" y="10225538"/>
            <a:ext cx="2419437" cy="356447"/>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6512675" y="10222890"/>
            <a:ext cx="486194" cy="356447"/>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15492" y="428727"/>
            <a:ext cx="1259417" cy="912404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77825" y="428239"/>
            <a:ext cx="4974696" cy="912404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3506216" y="10225538"/>
            <a:ext cx="1654814" cy="353799"/>
          </a:xfrm>
        </p:spPr>
        <p:txBody>
          <a:bodyPr/>
          <a:lstStyle>
            <a:extLst/>
          </a:lstStyle>
          <a:p>
            <a:fld id="{1D8BD707-D9CF-40AE-B4C6-C98DA3205C09}" type="datetimeFigureOut">
              <a:rPr lang="en-US" smtClean="0"/>
              <a:pPr/>
              <a:t>4/6/2024</a:t>
            </a:fld>
            <a:endParaRPr lang="en-US"/>
          </a:p>
        </p:txBody>
      </p:sp>
      <p:sp>
        <p:nvSpPr>
          <p:cNvPr id="5" name="Footer Placeholder 4"/>
          <p:cNvSpPr>
            <a:spLocks noGrp="1"/>
          </p:cNvSpPr>
          <p:nvPr>
            <p:ph type="ftr" sz="quarter" idx="11"/>
          </p:nvPr>
        </p:nvSpPr>
        <p:spPr>
          <a:xfrm>
            <a:off x="377825" y="10222890"/>
            <a:ext cx="3022600" cy="356447"/>
          </a:xfrm>
        </p:spPr>
        <p:txBody>
          <a:bodyPr/>
          <a:lstStyle>
            <a:extLst/>
          </a:lstStyle>
          <a:p>
            <a:endParaRPr lang="en-US"/>
          </a:p>
        </p:txBody>
      </p:sp>
      <p:sp>
        <p:nvSpPr>
          <p:cNvPr id="6" name="Slide Number Placeholder 5"/>
          <p:cNvSpPr>
            <a:spLocks noGrp="1"/>
          </p:cNvSpPr>
          <p:nvPr>
            <p:ph type="sldNum" sz="quarter" idx="12"/>
          </p:nvPr>
        </p:nvSpPr>
        <p:spPr>
          <a:xfrm>
            <a:off x="5168646" y="10218138"/>
            <a:ext cx="486194" cy="356447"/>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81592" y="4399976"/>
            <a:ext cx="5169466" cy="2123828"/>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881592" y="2970390"/>
            <a:ext cx="5169466" cy="1159320"/>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3904058" y="10223767"/>
            <a:ext cx="1654814" cy="353799"/>
          </a:xfrm>
        </p:spPr>
        <p:txBody>
          <a:bodyPr bIns="0" anchor="b"/>
          <a:lstStyle>
            <a:lvl1pPr>
              <a:defRPr>
                <a:solidFill>
                  <a:schemeClr val="tx2"/>
                </a:solidFill>
              </a:defRPr>
            </a:lvl1pPr>
            <a:extLst/>
          </a:lstStyle>
          <a:p>
            <a:fld id="{1D8BD707-D9CF-40AE-B4C6-C98DA3205C09}" type="datetimeFigureOut">
              <a:rPr lang="en-US" smtClean="0"/>
              <a:pPr/>
              <a:t>4/6/2024</a:t>
            </a:fld>
            <a:endParaRPr lang="en-US"/>
          </a:p>
        </p:txBody>
      </p:sp>
      <p:sp>
        <p:nvSpPr>
          <p:cNvPr id="5" name="Footer Placeholder 4"/>
          <p:cNvSpPr>
            <a:spLocks noGrp="1"/>
          </p:cNvSpPr>
          <p:nvPr>
            <p:ph type="ftr" sz="quarter" idx="11"/>
          </p:nvPr>
        </p:nvSpPr>
        <p:spPr>
          <a:xfrm>
            <a:off x="1434080" y="10223767"/>
            <a:ext cx="2392892" cy="356447"/>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5564863" y="10221119"/>
            <a:ext cx="486194" cy="356447"/>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825" y="499026"/>
            <a:ext cx="5984748" cy="1782233"/>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377825" y="2495127"/>
            <a:ext cx="2909253" cy="7057150"/>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3453320" y="2495127"/>
            <a:ext cx="2909253" cy="7057150"/>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77825" y="499026"/>
            <a:ext cx="5984748" cy="1782233"/>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77825" y="9148798"/>
            <a:ext cx="2909253" cy="712893"/>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3453320" y="9148798"/>
            <a:ext cx="2909253" cy="712893"/>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77825" y="2669202"/>
            <a:ext cx="2909253" cy="641604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3453320" y="2669202"/>
            <a:ext cx="2909253" cy="641604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825" y="499026"/>
            <a:ext cx="5984748" cy="1782233"/>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4/6/2024</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7825" y="356446"/>
            <a:ext cx="4873943" cy="182976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377825" y="2334860"/>
            <a:ext cx="4873943" cy="93947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77825" y="3326835"/>
            <a:ext cx="5982229" cy="6816695"/>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494155" y="1566539"/>
            <a:ext cx="3569609" cy="6724419"/>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493112" y="1557414"/>
            <a:ext cx="3569609" cy="6724419"/>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4453490" y="1782233"/>
            <a:ext cx="2833688" cy="320802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4453490" y="5120037"/>
            <a:ext cx="2833688" cy="2994152"/>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4/6/2024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548459" y="1623192"/>
            <a:ext cx="3475990" cy="6558619"/>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6737879" y="0"/>
            <a:ext cx="818621" cy="106934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377825" y="499026"/>
            <a:ext cx="5982229" cy="1782233"/>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377825" y="2509497"/>
            <a:ext cx="5982229" cy="7556669"/>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3508794" y="10225538"/>
            <a:ext cx="1654814" cy="353799"/>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4/6/2024</a:t>
            </a:fld>
            <a:endParaRPr lang="en-US"/>
          </a:p>
        </p:txBody>
      </p:sp>
      <p:sp>
        <p:nvSpPr>
          <p:cNvPr id="4" name="Footer Placeholder 3"/>
          <p:cNvSpPr>
            <a:spLocks noGrp="1"/>
          </p:cNvSpPr>
          <p:nvPr>
            <p:ph type="ftr" sz="quarter" idx="3"/>
          </p:nvPr>
        </p:nvSpPr>
        <p:spPr>
          <a:xfrm>
            <a:off x="377825" y="10225538"/>
            <a:ext cx="3022600" cy="356447"/>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5166127" y="10222890"/>
            <a:ext cx="486194" cy="356447"/>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svg"/><Relationship Id="rId18" Type="http://schemas.openxmlformats.org/officeDocument/2006/relationships/image" Target="../media/image12.png"/><Relationship Id="rId26" Type="http://schemas.openxmlformats.org/officeDocument/2006/relationships/image" Target="../media/image20.png"/><Relationship Id="rId3" Type="http://schemas.openxmlformats.org/officeDocument/2006/relationships/image" Target="../media/image3.png"/><Relationship Id="rId21" Type="http://schemas.openxmlformats.org/officeDocument/2006/relationships/image" Target="../media/image15.jpeg"/><Relationship Id="rId7" Type="http://schemas.openxmlformats.org/officeDocument/2006/relationships/image" Target="../media/image5.jpeg"/><Relationship Id="rId12" Type="http://schemas.openxmlformats.org/officeDocument/2006/relationships/image" Target="../media/image8.png"/><Relationship Id="rId17" Type="http://schemas.openxmlformats.org/officeDocument/2006/relationships/image" Target="../media/image11.png"/><Relationship Id="rId25" Type="http://schemas.openxmlformats.org/officeDocument/2006/relationships/image" Target="../media/image19.jpeg"/><Relationship Id="rId2" Type="http://schemas.openxmlformats.org/officeDocument/2006/relationships/image" Target="../media/image2.jpeg"/><Relationship Id="rId16" Type="http://schemas.openxmlformats.org/officeDocument/2006/relationships/image" Target="../media/image10.jpeg"/><Relationship Id="rId20"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svg"/><Relationship Id="rId24" Type="http://schemas.openxmlformats.org/officeDocument/2006/relationships/image" Target="../media/image18.png"/><Relationship Id="rId5" Type="http://schemas.openxmlformats.org/officeDocument/2006/relationships/image" Target="../media/image4.png"/><Relationship Id="rId15" Type="http://schemas.openxmlformats.org/officeDocument/2006/relationships/image" Target="../media/image14.svg"/><Relationship Id="rId23" Type="http://schemas.openxmlformats.org/officeDocument/2006/relationships/image" Target="../media/image17.png"/><Relationship Id="rId19" Type="http://schemas.openxmlformats.org/officeDocument/2006/relationships/image" Target="../media/image13.png"/><Relationship Id="rId4" Type="http://schemas.openxmlformats.org/officeDocument/2006/relationships/image" Target="../media/image3.svg"/><Relationship Id="rId9" Type="http://schemas.openxmlformats.org/officeDocument/2006/relationships/image" Target="../media/image7.png"/><Relationship Id="rId14" Type="http://schemas.openxmlformats.org/officeDocument/2006/relationships/image" Target="../media/image9.png"/><Relationship Id="rId22"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10.jpe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9.jpe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s>
</file>

<file path=ppt/slides/_rels/slide11.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pn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2.xml.rels><?xml version="1.0" encoding="UTF-8" standalone="yes"?>
<Relationships xmlns="http://schemas.openxmlformats.org/package/2006/relationships"><Relationship Id="rId7" Type="http://schemas.openxmlformats.org/officeDocument/2006/relationships/image" Target="../media/image10.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2.png"/><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13" Type="http://schemas.openxmlformats.org/officeDocument/2006/relationships/image" Target="../media/image42.svg"/><Relationship Id="rId18" Type="http://schemas.openxmlformats.org/officeDocument/2006/relationships/image" Target="../media/image39.png"/><Relationship Id="rId3" Type="http://schemas.openxmlformats.org/officeDocument/2006/relationships/image" Target="../media/image31.png"/><Relationship Id="rId12" Type="http://schemas.openxmlformats.org/officeDocument/2006/relationships/image" Target="../media/image34.png"/><Relationship Id="rId17" Type="http://schemas.openxmlformats.org/officeDocument/2006/relationships/image" Target="../media/image38.png"/><Relationship Id="rId2" Type="http://schemas.openxmlformats.org/officeDocument/2006/relationships/image" Target="../media/image30.png"/><Relationship Id="rId16" Type="http://schemas.openxmlformats.org/officeDocument/2006/relationships/image" Target="../media/image37.png"/><Relationship Id="rId1" Type="http://schemas.openxmlformats.org/officeDocument/2006/relationships/slideLayout" Target="../slideLayouts/slideLayout7.xml"/><Relationship Id="rId11" Type="http://schemas.openxmlformats.org/officeDocument/2006/relationships/image" Target="../media/image40.svg"/><Relationship Id="rId5" Type="http://schemas.openxmlformats.org/officeDocument/2006/relationships/image" Target="../media/image33.png"/><Relationship Id="rId15" Type="http://schemas.openxmlformats.org/officeDocument/2006/relationships/image" Target="../media/image36.png"/><Relationship Id="rId19" Type="http://schemas.openxmlformats.org/officeDocument/2006/relationships/image" Target="../media/image40.jpeg"/><Relationship Id="rId4" Type="http://schemas.openxmlformats.org/officeDocument/2006/relationships/image" Target="../media/image32.pn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2.svg"/><Relationship Id="rId18" Type="http://schemas.openxmlformats.org/officeDocument/2006/relationships/image" Target="../media/image58.png"/><Relationship Id="rId7" Type="http://schemas.openxmlformats.org/officeDocument/2006/relationships/image" Target="../media/image52.png"/><Relationship Id="rId12" Type="http://schemas.openxmlformats.org/officeDocument/2006/relationships/image" Target="../media/image34.png"/><Relationship Id="rId17" Type="http://schemas.openxmlformats.org/officeDocument/2006/relationships/image" Target="../media/image57.png"/><Relationship Id="rId2" Type="http://schemas.openxmlformats.org/officeDocument/2006/relationships/image" Target="../media/image50.png"/><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51.png"/><Relationship Id="rId15" Type="http://schemas.openxmlformats.org/officeDocument/2006/relationships/image" Target="../media/image55.png"/><Relationship Id="rId4" Type="http://schemas.openxmlformats.org/officeDocument/2006/relationships/image" Target="../media/image33.svg"/><Relationship Id="rId9" Type="http://schemas.openxmlformats.org/officeDocument/2006/relationships/image" Target="../media/image33.png"/><Relationship Id="rId14" Type="http://schemas.openxmlformats.org/officeDocument/2006/relationships/image" Target="../media/image54.png"/></Relationships>
</file>

<file path=ppt/slides/_rels/slide9.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5328" y="-413667"/>
            <a:ext cx="7970656" cy="4294191"/>
          </a:xfrm>
          <a:custGeom>
            <a:avLst/>
            <a:gdLst/>
            <a:ahLst/>
            <a:cxnLst/>
            <a:rect l="l" t="t" r="r" b="b"/>
            <a:pathLst>
              <a:path w="7970656" h="4294191">
                <a:moveTo>
                  <a:pt x="0" y="0"/>
                </a:moveTo>
                <a:lnTo>
                  <a:pt x="7970656" y="0"/>
                </a:lnTo>
                <a:lnTo>
                  <a:pt x="7970656" y="4294191"/>
                </a:lnTo>
                <a:lnTo>
                  <a:pt x="0" y="4294191"/>
                </a:lnTo>
                <a:lnTo>
                  <a:pt x="0" y="0"/>
                </a:lnTo>
                <a:close/>
              </a:path>
            </a:pathLst>
          </a:custGeom>
          <a:blipFill>
            <a:blip r:embed="rId2" cstate="print"/>
            <a:stretch>
              <a:fillRect/>
            </a:stretch>
          </a:blipFill>
        </p:spPr>
      </p:sp>
      <p:sp>
        <p:nvSpPr>
          <p:cNvPr id="3" name="Freeform 3"/>
          <p:cNvSpPr/>
          <p:nvPr/>
        </p:nvSpPr>
        <p:spPr>
          <a:xfrm rot="-5461744">
            <a:off x="-260144" y="3503491"/>
            <a:ext cx="2425409" cy="3538395"/>
          </a:xfrm>
          <a:custGeom>
            <a:avLst/>
            <a:gdLst/>
            <a:ahLst/>
            <a:cxnLst/>
            <a:rect l="l" t="t" r="r" b="b"/>
            <a:pathLst>
              <a:path w="2425409" h="3538395">
                <a:moveTo>
                  <a:pt x="0" y="0"/>
                </a:moveTo>
                <a:lnTo>
                  <a:pt x="2425409" y="0"/>
                </a:lnTo>
                <a:lnTo>
                  <a:pt x="2425409" y="3538395"/>
                </a:lnTo>
                <a:lnTo>
                  <a:pt x="0" y="3538395"/>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1315487" y="1556174"/>
            <a:ext cx="2283616" cy="1972213"/>
          </a:xfrm>
          <a:custGeom>
            <a:avLst/>
            <a:gdLst/>
            <a:ahLst/>
            <a:cxnLst/>
            <a:rect l="l" t="t" r="r" b="b"/>
            <a:pathLst>
              <a:path w="2283616" h="1972214">
                <a:moveTo>
                  <a:pt x="0" y="0"/>
                </a:moveTo>
                <a:lnTo>
                  <a:pt x="2283616" y="0"/>
                </a:lnTo>
                <a:lnTo>
                  <a:pt x="2283616" y="1972213"/>
                </a:lnTo>
                <a:lnTo>
                  <a:pt x="0" y="1972213"/>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a:off x="-448274" y="2629201"/>
            <a:ext cx="2283616" cy="1972213"/>
          </a:xfrm>
          <a:custGeom>
            <a:avLst/>
            <a:gdLst/>
            <a:ahLst/>
            <a:cxnLst/>
            <a:rect l="l" t="t" r="r" b="b"/>
            <a:pathLst>
              <a:path w="2283616" h="1972214">
                <a:moveTo>
                  <a:pt x="0" y="0"/>
                </a:moveTo>
                <a:lnTo>
                  <a:pt x="2283616" y="0"/>
                </a:lnTo>
                <a:lnTo>
                  <a:pt x="2283616" y="1972213"/>
                </a:lnTo>
                <a:lnTo>
                  <a:pt x="0" y="1972213"/>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6" name="Freeform 6"/>
          <p:cNvSpPr/>
          <p:nvPr/>
        </p:nvSpPr>
        <p:spPr>
          <a:xfrm>
            <a:off x="-484296" y="546051"/>
            <a:ext cx="2283616" cy="1972213"/>
          </a:xfrm>
          <a:custGeom>
            <a:avLst/>
            <a:gdLst/>
            <a:ahLst/>
            <a:cxnLst/>
            <a:rect l="l" t="t" r="r" b="b"/>
            <a:pathLst>
              <a:path w="2283616" h="1972214">
                <a:moveTo>
                  <a:pt x="0" y="0"/>
                </a:moveTo>
                <a:lnTo>
                  <a:pt x="2283616" y="0"/>
                </a:lnTo>
                <a:lnTo>
                  <a:pt x="2283616" y="1972214"/>
                </a:lnTo>
                <a:lnTo>
                  <a:pt x="0" y="197221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grpSp>
        <p:nvGrpSpPr>
          <p:cNvPr id="7" name="Group 7"/>
          <p:cNvGrpSpPr>
            <a:grpSpLocks noChangeAspect="1"/>
          </p:cNvGrpSpPr>
          <p:nvPr/>
        </p:nvGrpSpPr>
        <p:grpSpPr>
          <a:xfrm>
            <a:off x="1493394" y="1683528"/>
            <a:ext cx="1927800" cy="1669476"/>
            <a:chOff x="0" y="0"/>
            <a:chExt cx="6350000" cy="5499100"/>
          </a:xfrm>
        </p:grpSpPr>
        <p:sp>
          <p:nvSpPr>
            <p:cNvPr id="8" name="Freeform 8"/>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7" cstate="print"/>
              <a:stretch>
                <a:fillRect l="-50309" t="-54853" r="-60515" b="-7444"/>
              </a:stretch>
            </a:blipFill>
          </p:spPr>
        </p:sp>
      </p:grpSp>
      <p:grpSp>
        <p:nvGrpSpPr>
          <p:cNvPr id="11" name="Group 11"/>
          <p:cNvGrpSpPr>
            <a:grpSpLocks noChangeAspect="1"/>
          </p:cNvGrpSpPr>
          <p:nvPr/>
        </p:nvGrpSpPr>
        <p:grpSpPr>
          <a:xfrm>
            <a:off x="-270366" y="2780571"/>
            <a:ext cx="1927800" cy="1669476"/>
            <a:chOff x="0" y="0"/>
            <a:chExt cx="6350000" cy="5499100"/>
          </a:xfrm>
        </p:grpSpPr>
        <p:sp>
          <p:nvSpPr>
            <p:cNvPr id="12" name="Freeform 12"/>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8"/>
              <a:stretch>
                <a:fillRect l="-11905" r="-11905"/>
              </a:stretch>
            </a:blipFill>
          </p:spPr>
        </p:sp>
      </p:grpSp>
      <p:sp>
        <p:nvSpPr>
          <p:cNvPr id="13" name="Freeform 13"/>
          <p:cNvSpPr/>
          <p:nvPr/>
        </p:nvSpPr>
        <p:spPr>
          <a:xfrm>
            <a:off x="6668529" y="3289665"/>
            <a:ext cx="1368308" cy="1181720"/>
          </a:xfrm>
          <a:custGeom>
            <a:avLst/>
            <a:gdLst/>
            <a:ahLst/>
            <a:cxnLst/>
            <a:rect l="l" t="t" r="r" b="b"/>
            <a:pathLst>
              <a:path w="1368308" h="1181721">
                <a:moveTo>
                  <a:pt x="0" y="0"/>
                </a:moveTo>
                <a:lnTo>
                  <a:pt x="1368308" y="0"/>
                </a:lnTo>
                <a:lnTo>
                  <a:pt x="1368308" y="1181720"/>
                </a:lnTo>
                <a:lnTo>
                  <a:pt x="0" y="11817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flipV="1">
            <a:off x="6869129" y="3376284"/>
            <a:ext cx="1167709" cy="1008476"/>
          </a:xfrm>
          <a:custGeom>
            <a:avLst/>
            <a:gdLst/>
            <a:ahLst/>
            <a:cxnLst/>
            <a:rect l="l" t="t" r="r" b="b"/>
            <a:pathLst>
              <a:path w="1167709" h="1008476">
                <a:moveTo>
                  <a:pt x="0" y="1008476"/>
                </a:moveTo>
                <a:lnTo>
                  <a:pt x="1167709" y="1008476"/>
                </a:lnTo>
                <a:lnTo>
                  <a:pt x="1167709" y="0"/>
                </a:lnTo>
                <a:lnTo>
                  <a:pt x="0" y="0"/>
                </a:lnTo>
                <a:lnTo>
                  <a:pt x="0" y="1008476"/>
                </a:lnTo>
                <a:close/>
              </a:path>
            </a:pathLst>
          </a:custGeom>
          <a:blipFill>
            <a:blip r:embed="rId9">
              <a:extLst>
                <a:ext uri="{96DAC541-7B7A-43D3-8B79-37D633B846F1}">
                  <asvg:svgBlip xmlns="" xmlns:asvg="http://schemas.microsoft.com/office/drawing/2016/SVG/main" r:embed="rId11"/>
                </a:ext>
              </a:extLst>
            </a:blip>
            <a:stretch>
              <a:fillRect/>
            </a:stretch>
          </a:blipFill>
        </p:spPr>
      </p:sp>
      <p:grpSp>
        <p:nvGrpSpPr>
          <p:cNvPr id="15" name="Group 15"/>
          <p:cNvGrpSpPr/>
          <p:nvPr/>
        </p:nvGrpSpPr>
        <p:grpSpPr>
          <a:xfrm>
            <a:off x="3281105" y="3171394"/>
            <a:ext cx="2354517" cy="513179"/>
            <a:chOff x="0" y="0"/>
            <a:chExt cx="843806" cy="183912"/>
          </a:xfrm>
        </p:grpSpPr>
        <p:sp>
          <p:nvSpPr>
            <p:cNvPr id="16" name="Freeform 16"/>
            <p:cNvSpPr/>
            <p:nvPr/>
          </p:nvSpPr>
          <p:spPr>
            <a:xfrm>
              <a:off x="0" y="0"/>
              <a:ext cx="843806" cy="183912"/>
            </a:xfrm>
            <a:custGeom>
              <a:avLst/>
              <a:gdLst/>
              <a:ahLst/>
              <a:cxnLst/>
              <a:rect l="l" t="t" r="r" b="b"/>
              <a:pathLst>
                <a:path w="843806" h="183912">
                  <a:moveTo>
                    <a:pt x="91956" y="0"/>
                  </a:moveTo>
                  <a:lnTo>
                    <a:pt x="751850" y="0"/>
                  </a:lnTo>
                  <a:cubicBezTo>
                    <a:pt x="776238" y="0"/>
                    <a:pt x="799627" y="9688"/>
                    <a:pt x="816872" y="26933"/>
                  </a:cubicBezTo>
                  <a:cubicBezTo>
                    <a:pt x="834117" y="44178"/>
                    <a:pt x="843806" y="67568"/>
                    <a:pt x="843806" y="91956"/>
                  </a:cubicBezTo>
                  <a:lnTo>
                    <a:pt x="843806" y="91956"/>
                  </a:lnTo>
                  <a:cubicBezTo>
                    <a:pt x="843806" y="116344"/>
                    <a:pt x="834117" y="139733"/>
                    <a:pt x="816872" y="156979"/>
                  </a:cubicBezTo>
                  <a:cubicBezTo>
                    <a:pt x="799627" y="174224"/>
                    <a:pt x="776238" y="183912"/>
                    <a:pt x="751850" y="183912"/>
                  </a:cubicBezTo>
                  <a:lnTo>
                    <a:pt x="91956" y="183912"/>
                  </a:lnTo>
                  <a:cubicBezTo>
                    <a:pt x="67568" y="183912"/>
                    <a:pt x="44178" y="174224"/>
                    <a:pt x="26933" y="156979"/>
                  </a:cubicBezTo>
                  <a:cubicBezTo>
                    <a:pt x="9688" y="139733"/>
                    <a:pt x="0" y="116344"/>
                    <a:pt x="0" y="91956"/>
                  </a:cubicBezTo>
                  <a:lnTo>
                    <a:pt x="0" y="91956"/>
                  </a:lnTo>
                  <a:cubicBezTo>
                    <a:pt x="0" y="67568"/>
                    <a:pt x="9688" y="44178"/>
                    <a:pt x="26933" y="26933"/>
                  </a:cubicBezTo>
                  <a:cubicBezTo>
                    <a:pt x="44178" y="9688"/>
                    <a:pt x="67568" y="0"/>
                    <a:pt x="91956" y="0"/>
                  </a:cubicBezTo>
                  <a:close/>
                </a:path>
              </a:pathLst>
            </a:custGeom>
            <a:solidFill>
              <a:srgbClr val="FDC830"/>
            </a:solidFill>
          </p:spPr>
        </p:sp>
        <p:sp>
          <p:nvSpPr>
            <p:cNvPr id="17" name="TextBox 17"/>
            <p:cNvSpPr txBox="1"/>
            <p:nvPr/>
          </p:nvSpPr>
          <p:spPr>
            <a:xfrm>
              <a:off x="0" y="-28575"/>
              <a:ext cx="843806" cy="212487"/>
            </a:xfrm>
            <a:prstGeom prst="rect">
              <a:avLst/>
            </a:prstGeom>
          </p:spPr>
          <p:txBody>
            <a:bodyPr lIns="50800" tIns="50800" rIns="50800" bIns="50800" rtlCol="0" anchor="ctr"/>
            <a:lstStyle/>
            <a:p>
              <a:pPr algn="ctr">
                <a:lnSpc>
                  <a:spcPts val="1960"/>
                </a:lnSpc>
                <a:spcBef>
                  <a:spcPct val="0"/>
                </a:spcBef>
              </a:pPr>
              <a:endParaRPr/>
            </a:p>
          </p:txBody>
        </p:sp>
      </p:grpSp>
      <p:sp>
        <p:nvSpPr>
          <p:cNvPr id="19" name="Freeform 19"/>
          <p:cNvSpPr/>
          <p:nvPr/>
        </p:nvSpPr>
        <p:spPr>
          <a:xfrm>
            <a:off x="-636686" y="9712331"/>
            <a:ext cx="1952172" cy="675939"/>
          </a:xfrm>
          <a:custGeom>
            <a:avLst/>
            <a:gdLst/>
            <a:ahLst/>
            <a:cxnLst/>
            <a:rect l="l" t="t" r="r" b="b"/>
            <a:pathLst>
              <a:path w="1952172" h="675939">
                <a:moveTo>
                  <a:pt x="0" y="0"/>
                </a:moveTo>
                <a:lnTo>
                  <a:pt x="1952172" y="0"/>
                </a:lnTo>
                <a:lnTo>
                  <a:pt x="1952172" y="675940"/>
                </a:lnTo>
                <a:lnTo>
                  <a:pt x="0" y="675940"/>
                </a:lnTo>
                <a:lnTo>
                  <a:pt x="0" y="0"/>
                </a:lnTo>
                <a:close/>
              </a:path>
            </a:pathLst>
          </a:custGeom>
          <a:blipFill>
            <a:blip r:embed="rId12">
              <a:alphaModFix amt="25000"/>
              <a:extLst>
                <a:ext uri="{96DAC541-7B7A-43D3-8B79-37D633B846F1}">
                  <asvg:svgBlip xmlns="" xmlns:asvg="http://schemas.microsoft.com/office/drawing/2016/SVG/main" r:embed="rId13"/>
                </a:ext>
              </a:extLst>
            </a:blip>
            <a:stretch>
              <a:fillRect/>
            </a:stretch>
          </a:blipFill>
        </p:spPr>
      </p:sp>
      <p:sp>
        <p:nvSpPr>
          <p:cNvPr id="20" name="Freeform 20"/>
          <p:cNvSpPr/>
          <p:nvPr/>
        </p:nvSpPr>
        <p:spPr>
          <a:xfrm rot="2946664">
            <a:off x="4941590" y="6917392"/>
            <a:ext cx="2648007" cy="3863140"/>
          </a:xfrm>
          <a:custGeom>
            <a:avLst/>
            <a:gdLst/>
            <a:ahLst/>
            <a:cxnLst/>
            <a:rect l="l" t="t" r="r" b="b"/>
            <a:pathLst>
              <a:path w="2648007" h="3863140">
                <a:moveTo>
                  <a:pt x="0" y="0"/>
                </a:moveTo>
                <a:lnTo>
                  <a:pt x="2648007" y="0"/>
                </a:lnTo>
                <a:lnTo>
                  <a:pt x="2648007" y="3863140"/>
                </a:lnTo>
                <a:lnTo>
                  <a:pt x="0" y="3863140"/>
                </a:lnTo>
                <a:lnTo>
                  <a:pt x="0" y="0"/>
                </a:lnTo>
                <a:close/>
              </a:path>
            </a:pathLst>
          </a:custGeom>
          <a:blipFill>
            <a:blip r:embed="rId3">
              <a:alphaModFix amt="30000"/>
              <a:extLst>
                <a:ext uri="{96DAC541-7B7A-43D3-8B79-37D633B846F1}">
                  <asvg:svgBlip xmlns="" xmlns:asvg="http://schemas.microsoft.com/office/drawing/2016/SVG/main" r:embed="rId4"/>
                </a:ext>
              </a:extLst>
            </a:blip>
            <a:stretch>
              <a:fillRect/>
            </a:stretch>
          </a:blipFill>
        </p:spPr>
      </p:sp>
      <p:sp>
        <p:nvSpPr>
          <p:cNvPr id="21" name="Freeform 21"/>
          <p:cNvSpPr/>
          <p:nvPr/>
        </p:nvSpPr>
        <p:spPr>
          <a:xfrm rot="2946664">
            <a:off x="5230331" y="7184090"/>
            <a:ext cx="2648007" cy="3863140"/>
          </a:xfrm>
          <a:custGeom>
            <a:avLst/>
            <a:gdLst/>
            <a:ahLst/>
            <a:cxnLst/>
            <a:rect l="l" t="t" r="r" b="b"/>
            <a:pathLst>
              <a:path w="2648007" h="3863140">
                <a:moveTo>
                  <a:pt x="0" y="0"/>
                </a:moveTo>
                <a:lnTo>
                  <a:pt x="2648007" y="0"/>
                </a:lnTo>
                <a:lnTo>
                  <a:pt x="2648007" y="3863140"/>
                </a:lnTo>
                <a:lnTo>
                  <a:pt x="0" y="3863140"/>
                </a:lnTo>
                <a:lnTo>
                  <a:pt x="0" y="0"/>
                </a:lnTo>
                <a:close/>
              </a:path>
            </a:pathLst>
          </a:custGeom>
          <a:blipFill>
            <a:blip r:embed="rId14">
              <a:alphaModFix amt="25000"/>
              <a:extLst>
                <a:ext uri="{96DAC541-7B7A-43D3-8B79-37D633B846F1}">
                  <asvg:svgBlip xmlns="" xmlns:asvg="http://schemas.microsoft.com/office/drawing/2016/SVG/main" r:embed="rId15"/>
                </a:ext>
              </a:extLst>
            </a:blip>
            <a:stretch>
              <a:fillRect/>
            </a:stretch>
          </a:blipFill>
        </p:spPr>
      </p:sp>
      <p:sp>
        <p:nvSpPr>
          <p:cNvPr id="22" name="Freeform 22"/>
          <p:cNvSpPr/>
          <p:nvPr/>
        </p:nvSpPr>
        <p:spPr>
          <a:xfrm>
            <a:off x="-458778" y="10160004"/>
            <a:ext cx="2183394" cy="756001"/>
          </a:xfrm>
          <a:custGeom>
            <a:avLst/>
            <a:gdLst/>
            <a:ahLst/>
            <a:cxnLst/>
            <a:rect l="l" t="t" r="r" b="b"/>
            <a:pathLst>
              <a:path w="2183394" h="756000">
                <a:moveTo>
                  <a:pt x="0" y="0"/>
                </a:moveTo>
                <a:lnTo>
                  <a:pt x="2183393" y="0"/>
                </a:lnTo>
                <a:lnTo>
                  <a:pt x="2183393" y="756000"/>
                </a:lnTo>
                <a:lnTo>
                  <a:pt x="0" y="756000"/>
                </a:lnTo>
                <a:lnTo>
                  <a:pt x="0" y="0"/>
                </a:lnTo>
                <a:close/>
              </a:path>
            </a:pathLst>
          </a:custGeom>
          <a:blipFill>
            <a:blip r:embed="rId12">
              <a:alphaModFix amt="40000"/>
              <a:extLst>
                <a:ext uri="{96DAC541-7B7A-43D3-8B79-37D633B846F1}">
                  <asvg:svgBlip xmlns="" xmlns:asvg="http://schemas.microsoft.com/office/drawing/2016/SVG/main" r:embed="rId13"/>
                </a:ext>
              </a:extLst>
            </a:blip>
            <a:stretch>
              <a:fillRect/>
            </a:stretch>
          </a:blipFill>
        </p:spPr>
      </p:sp>
      <p:grpSp>
        <p:nvGrpSpPr>
          <p:cNvPr id="24" name="Group 24"/>
          <p:cNvGrpSpPr/>
          <p:nvPr/>
        </p:nvGrpSpPr>
        <p:grpSpPr>
          <a:xfrm>
            <a:off x="1835342" y="264232"/>
            <a:ext cx="717836" cy="717836"/>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a:stretch>
            </a:blipFill>
          </p:spPr>
        </p:sp>
      </p:grpSp>
      <p:sp>
        <p:nvSpPr>
          <p:cNvPr id="26" name="TextBox 26"/>
          <p:cNvSpPr txBox="1"/>
          <p:nvPr/>
        </p:nvSpPr>
        <p:spPr>
          <a:xfrm>
            <a:off x="1968156" y="214508"/>
            <a:ext cx="4980415" cy="1641475"/>
          </a:xfrm>
          <a:prstGeom prst="rect">
            <a:avLst/>
          </a:prstGeom>
        </p:spPr>
        <p:txBody>
          <a:bodyPr lIns="0" tIns="0" rIns="0" bIns="0" rtlCol="0" anchor="t">
            <a:spAutoFit/>
          </a:bodyPr>
          <a:lstStyle/>
          <a:p>
            <a:pPr algn="r">
              <a:lnSpc>
                <a:spcPts val="6416"/>
              </a:lnSpc>
            </a:pPr>
            <a:r>
              <a:rPr lang="en-US" sz="4583" spc="137" dirty="0">
                <a:solidFill>
                  <a:srgbClr val="FFFF00"/>
                </a:solidFill>
                <a:latin typeface="Anton"/>
              </a:rPr>
              <a:t>READERS INSTITUTE</a:t>
            </a:r>
          </a:p>
          <a:p>
            <a:pPr algn="r">
              <a:lnSpc>
                <a:spcPts val="6416"/>
              </a:lnSpc>
            </a:pPr>
            <a:endParaRPr/>
          </a:p>
        </p:txBody>
      </p:sp>
      <p:sp>
        <p:nvSpPr>
          <p:cNvPr id="27" name="TextBox 27"/>
          <p:cNvSpPr txBox="1"/>
          <p:nvPr/>
        </p:nvSpPr>
        <p:spPr>
          <a:xfrm>
            <a:off x="1234935" y="1755844"/>
            <a:ext cx="5221296" cy="1308050"/>
          </a:xfrm>
          <a:prstGeom prst="rect">
            <a:avLst/>
          </a:prstGeom>
        </p:spPr>
        <p:txBody>
          <a:bodyPr lIns="0" tIns="0" rIns="0" bIns="0" rtlCol="0" anchor="t">
            <a:spAutoFit/>
          </a:bodyPr>
          <a:lstStyle/>
          <a:p>
            <a:pPr algn="r">
              <a:lnSpc>
                <a:spcPts val="5098"/>
              </a:lnSpc>
            </a:pPr>
            <a:r>
              <a:rPr lang="en-US" sz="3642">
                <a:solidFill>
                  <a:srgbClr val="FDC830"/>
                </a:solidFill>
                <a:latin typeface="Anton"/>
              </a:rPr>
              <a:t>( IIT-JEE &amp; NEET )</a:t>
            </a:r>
          </a:p>
          <a:p>
            <a:pPr algn="r">
              <a:lnSpc>
                <a:spcPts val="5098"/>
              </a:lnSpc>
            </a:pPr>
            <a:endParaRPr/>
          </a:p>
        </p:txBody>
      </p:sp>
      <p:sp>
        <p:nvSpPr>
          <p:cNvPr id="28" name="TextBox 28"/>
          <p:cNvSpPr txBox="1"/>
          <p:nvPr/>
        </p:nvSpPr>
        <p:spPr>
          <a:xfrm>
            <a:off x="3421195" y="3193033"/>
            <a:ext cx="2074337" cy="448841"/>
          </a:xfrm>
          <a:prstGeom prst="rect">
            <a:avLst/>
          </a:prstGeom>
        </p:spPr>
        <p:txBody>
          <a:bodyPr lIns="0" tIns="0" rIns="0" bIns="0" rtlCol="0" anchor="t">
            <a:spAutoFit/>
          </a:bodyPr>
          <a:lstStyle/>
          <a:p>
            <a:pPr algn="ctr">
              <a:lnSpc>
                <a:spcPts val="3499"/>
              </a:lnSpc>
            </a:pPr>
            <a:r>
              <a:rPr lang="en-US" sz="2499" dirty="0">
                <a:solidFill>
                  <a:srgbClr val="240F20"/>
                </a:solidFill>
                <a:latin typeface="Glacial Indifference Bold"/>
              </a:rPr>
              <a:t>JOIN NOW</a:t>
            </a:r>
          </a:p>
        </p:txBody>
      </p:sp>
      <p:sp>
        <p:nvSpPr>
          <p:cNvPr id="29" name="TextBox 29"/>
          <p:cNvSpPr txBox="1"/>
          <p:nvPr/>
        </p:nvSpPr>
        <p:spPr>
          <a:xfrm>
            <a:off x="1700914" y="4051974"/>
            <a:ext cx="5124736" cy="4770537"/>
          </a:xfrm>
          <a:prstGeom prst="rect">
            <a:avLst/>
          </a:prstGeom>
        </p:spPr>
        <p:txBody>
          <a:bodyPr lIns="0" tIns="0" rIns="0" bIns="0" rtlCol="0" anchor="t">
            <a:spAutoFit/>
          </a:bodyPr>
          <a:lstStyle/>
          <a:p>
            <a:pPr algn="ctr">
              <a:lnSpc>
                <a:spcPts val="3079"/>
              </a:lnSpc>
            </a:pPr>
            <a:r>
              <a:rPr lang="en-US" sz="2199" b="1" i="1" dirty="0" smtClean="0">
                <a:solidFill>
                  <a:srgbClr val="FF0000"/>
                </a:solidFill>
                <a:latin typeface="Franklin Gothic Heavy" pitchFamily="34" charset="0"/>
              </a:rPr>
              <a:t>    </a:t>
            </a:r>
            <a:r>
              <a:rPr lang="en-US" sz="1600" b="1" dirty="0" smtClean="0">
                <a:solidFill>
                  <a:srgbClr val="FF0000"/>
                </a:solidFill>
                <a:latin typeface="Franklin Gothic Heavy" pitchFamily="34" charset="0"/>
              </a:rPr>
              <a:t>Reassures </a:t>
            </a:r>
            <a:r>
              <a:rPr lang="en-US" sz="1600" b="1" dirty="0">
                <a:solidFill>
                  <a:srgbClr val="FF0000"/>
                </a:solidFill>
                <a:latin typeface="Franklin Gothic Heavy" pitchFamily="34" charset="0"/>
              </a:rPr>
              <a:t>Your Confidence</a:t>
            </a:r>
          </a:p>
          <a:p>
            <a:pPr>
              <a:lnSpc>
                <a:spcPts val="3079"/>
              </a:lnSpc>
            </a:pPr>
            <a:r>
              <a:rPr lang="en-US" dirty="0" smtClean="0">
                <a:solidFill>
                  <a:srgbClr val="002060"/>
                </a:solidFill>
                <a:latin typeface="Franklin Gothic Heavy" pitchFamily="34" charset="0"/>
              </a:rPr>
              <a:t>                 </a:t>
            </a:r>
            <a:r>
              <a:rPr lang="en-US" sz="1200" dirty="0" smtClean="0">
                <a:solidFill>
                  <a:srgbClr val="002060"/>
                </a:solidFill>
                <a:latin typeface="Franklin Gothic Heavy" pitchFamily="34" charset="0"/>
              </a:rPr>
              <a:t>With </a:t>
            </a:r>
            <a:r>
              <a:rPr lang="en-US" sz="1200" dirty="0">
                <a:solidFill>
                  <a:srgbClr val="002060"/>
                </a:solidFill>
                <a:latin typeface="Franklin Gothic Heavy" pitchFamily="34" charset="0"/>
              </a:rPr>
              <a:t>a Holistic Approach in </a:t>
            </a:r>
            <a:r>
              <a:rPr lang="en-US" sz="1200" dirty="0" smtClean="0">
                <a:solidFill>
                  <a:srgbClr val="002060"/>
                </a:solidFill>
                <a:latin typeface="Franklin Gothic Heavy" pitchFamily="34" charset="0"/>
              </a:rPr>
              <a:t>Education</a:t>
            </a:r>
          </a:p>
          <a:p>
            <a:pPr algn="ctr">
              <a:lnSpc>
                <a:spcPts val="3079"/>
              </a:lnSpc>
            </a:pPr>
            <a:r>
              <a:rPr lang="en-US" sz="1200" i="1" dirty="0" smtClean="0">
                <a:latin typeface="Franklin Gothic Heavy" pitchFamily="34" charset="0"/>
              </a:rPr>
              <a:t>Salutes</a:t>
            </a:r>
          </a:p>
          <a:p>
            <a:pPr algn="ctr">
              <a:lnSpc>
                <a:spcPts val="3079"/>
              </a:lnSpc>
            </a:pPr>
            <a:r>
              <a:rPr lang="en-US" sz="1200" dirty="0" smtClean="0">
                <a:latin typeface="Franklin Gothic Heavy" pitchFamily="34" charset="0"/>
              </a:rPr>
              <a:t>Indian Scientists</a:t>
            </a:r>
          </a:p>
          <a:p>
            <a:pPr algn="ctr">
              <a:lnSpc>
                <a:spcPts val="3079"/>
              </a:lnSpc>
            </a:pPr>
            <a:r>
              <a:rPr lang="en-US" sz="1200" dirty="0" smtClean="0">
                <a:latin typeface="Franklin Gothic Heavy" pitchFamily="34" charset="0"/>
              </a:rPr>
              <a:t>Prof.  C. V. Raman  </a:t>
            </a:r>
            <a:r>
              <a:rPr lang="en-US" sz="1200" i="1" dirty="0" smtClean="0">
                <a:latin typeface="Franklin Gothic Heavy" pitchFamily="34" charset="0"/>
              </a:rPr>
              <a:t>(Physics)- (Nobel laureate)</a:t>
            </a:r>
          </a:p>
          <a:p>
            <a:pPr algn="ctr">
              <a:lnSpc>
                <a:spcPts val="3079"/>
              </a:lnSpc>
            </a:pPr>
            <a:r>
              <a:rPr lang="en-US" sz="1200" dirty="0" smtClean="0">
                <a:latin typeface="Franklin Gothic Heavy" pitchFamily="34" charset="0"/>
              </a:rPr>
              <a:t>Prof. V. </a:t>
            </a:r>
            <a:r>
              <a:rPr lang="en-US" sz="1200" dirty="0" err="1" smtClean="0">
                <a:latin typeface="Franklin Gothic Heavy" pitchFamily="34" charset="0"/>
              </a:rPr>
              <a:t>Ramakrishnan</a:t>
            </a:r>
            <a:r>
              <a:rPr lang="en-US" sz="1200" dirty="0" smtClean="0">
                <a:latin typeface="Franklin Gothic Heavy" pitchFamily="34" charset="0"/>
              </a:rPr>
              <a:t> (Chemistry)-</a:t>
            </a:r>
            <a:r>
              <a:rPr lang="en-US" sz="1200" i="1" dirty="0" smtClean="0">
                <a:latin typeface="Franklin Gothic Heavy" pitchFamily="34" charset="0"/>
              </a:rPr>
              <a:t> (Nobel laureate)</a:t>
            </a:r>
            <a:endParaRPr lang="en-US" sz="1200" dirty="0" smtClean="0">
              <a:latin typeface="Franklin Gothic Heavy" pitchFamily="34" charset="0"/>
            </a:endParaRPr>
          </a:p>
          <a:p>
            <a:pPr algn="ctr">
              <a:lnSpc>
                <a:spcPts val="3079"/>
              </a:lnSpc>
            </a:pPr>
            <a:r>
              <a:rPr lang="en-US" sz="1200" dirty="0" smtClean="0">
                <a:latin typeface="Franklin Gothic Heavy" pitchFamily="34" charset="0"/>
              </a:rPr>
              <a:t>Prof. Dr. H. G. </a:t>
            </a:r>
            <a:r>
              <a:rPr lang="en-US" sz="1200" dirty="0" err="1" smtClean="0">
                <a:latin typeface="Franklin Gothic Heavy" pitchFamily="34" charset="0"/>
              </a:rPr>
              <a:t>Khurana</a:t>
            </a:r>
            <a:r>
              <a:rPr lang="en-US" sz="1200" dirty="0" smtClean="0">
                <a:latin typeface="Franklin Gothic Heavy" pitchFamily="34" charset="0"/>
              </a:rPr>
              <a:t> (Biology)-</a:t>
            </a:r>
            <a:r>
              <a:rPr lang="en-US" sz="1200" i="1" dirty="0" smtClean="0">
                <a:latin typeface="Franklin Gothic Heavy" pitchFamily="34" charset="0"/>
              </a:rPr>
              <a:t> (Nobel laureate)</a:t>
            </a:r>
          </a:p>
          <a:p>
            <a:pPr algn="ctr">
              <a:lnSpc>
                <a:spcPts val="3079"/>
              </a:lnSpc>
            </a:pPr>
            <a:r>
              <a:rPr lang="en-US" sz="1200" dirty="0" smtClean="0">
                <a:latin typeface="Franklin Gothic Heavy" pitchFamily="34" charset="0"/>
              </a:rPr>
              <a:t>Prof.  </a:t>
            </a:r>
            <a:r>
              <a:rPr lang="en-US" sz="1200" dirty="0" err="1" smtClean="0">
                <a:latin typeface="Franklin Gothic Heavy" pitchFamily="34" charset="0"/>
              </a:rPr>
              <a:t>Srinivasa</a:t>
            </a:r>
            <a:r>
              <a:rPr lang="en-US" sz="1200" dirty="0" smtClean="0">
                <a:latin typeface="Franklin Gothic Heavy" pitchFamily="34" charset="0"/>
              </a:rPr>
              <a:t> </a:t>
            </a:r>
            <a:r>
              <a:rPr lang="en-US" sz="1200" dirty="0" err="1" smtClean="0">
                <a:latin typeface="Franklin Gothic Heavy" pitchFamily="34" charset="0"/>
              </a:rPr>
              <a:t>Ramanujam</a:t>
            </a:r>
            <a:r>
              <a:rPr lang="en-US" sz="1200" dirty="0" smtClean="0">
                <a:latin typeface="Franklin Gothic Heavy" pitchFamily="34" charset="0"/>
              </a:rPr>
              <a:t> (Greatest </a:t>
            </a:r>
            <a:r>
              <a:rPr lang="en-US" sz="1200" dirty="0" err="1" smtClean="0">
                <a:latin typeface="Franklin Gothic Heavy" pitchFamily="34" charset="0"/>
              </a:rPr>
              <a:t>Mathematican</a:t>
            </a:r>
            <a:r>
              <a:rPr lang="en-US" sz="1200" dirty="0" smtClean="0">
                <a:latin typeface="Franklin Gothic Heavy" pitchFamily="34" charset="0"/>
              </a:rPr>
              <a:t>)</a:t>
            </a:r>
            <a:endParaRPr lang="en-US" sz="1200" i="1" dirty="0" smtClean="0">
              <a:latin typeface="Franklin Gothic Heavy" pitchFamily="34" charset="0"/>
            </a:endParaRPr>
          </a:p>
          <a:p>
            <a:pPr algn="ctr">
              <a:lnSpc>
                <a:spcPts val="3079"/>
              </a:lnSpc>
            </a:pPr>
            <a:endParaRPr lang="en-US" sz="1600" dirty="0" smtClean="0">
              <a:latin typeface="Glacial Indifference Bold"/>
            </a:endParaRPr>
          </a:p>
          <a:p>
            <a:pPr algn="ctr">
              <a:lnSpc>
                <a:spcPts val="3079"/>
              </a:lnSpc>
            </a:pPr>
            <a:endParaRPr lang="en-US" sz="1600" dirty="0" smtClean="0">
              <a:latin typeface="Glacial Indifference Bold"/>
            </a:endParaRPr>
          </a:p>
          <a:p>
            <a:pPr algn="ctr">
              <a:lnSpc>
                <a:spcPts val="3079"/>
              </a:lnSpc>
            </a:pPr>
            <a:endParaRPr lang="en-US" sz="1600" dirty="0" smtClean="0">
              <a:latin typeface="Glacial Indifference Bold"/>
            </a:endParaRPr>
          </a:p>
          <a:p>
            <a:pPr>
              <a:lnSpc>
                <a:spcPts val="3079"/>
              </a:lnSpc>
            </a:pPr>
            <a:endParaRPr/>
          </a:p>
        </p:txBody>
      </p:sp>
      <p:sp>
        <p:nvSpPr>
          <p:cNvPr id="30" name="TextBox 30"/>
          <p:cNvSpPr txBox="1"/>
          <p:nvPr/>
        </p:nvSpPr>
        <p:spPr>
          <a:xfrm>
            <a:off x="824769" y="10309405"/>
            <a:ext cx="5548667" cy="282129"/>
          </a:xfrm>
          <a:prstGeom prst="rect">
            <a:avLst/>
          </a:prstGeom>
        </p:spPr>
        <p:txBody>
          <a:bodyPr lIns="0" tIns="0" rIns="0" bIns="0" rtlCol="0" anchor="t">
            <a:spAutoFit/>
          </a:bodyPr>
          <a:lstStyle/>
          <a:p>
            <a:pPr algn="ctr">
              <a:lnSpc>
                <a:spcPts val="2159"/>
              </a:lnSpc>
            </a:pPr>
            <a:r>
              <a:rPr lang="en-US" sz="1799" dirty="0">
                <a:solidFill>
                  <a:srgbClr val="240F20"/>
                </a:solidFill>
                <a:latin typeface="Glacial Indifference"/>
              </a:rPr>
              <a:t>www.readersinstitute.com</a:t>
            </a:r>
          </a:p>
        </p:txBody>
      </p:sp>
      <p:sp>
        <p:nvSpPr>
          <p:cNvPr id="31" name="TextBox 31"/>
          <p:cNvSpPr txBox="1"/>
          <p:nvPr/>
        </p:nvSpPr>
        <p:spPr>
          <a:xfrm>
            <a:off x="1799320" y="1094938"/>
            <a:ext cx="5517718" cy="756617"/>
          </a:xfrm>
          <a:prstGeom prst="rect">
            <a:avLst/>
          </a:prstGeom>
        </p:spPr>
        <p:txBody>
          <a:bodyPr lIns="0" tIns="0" rIns="0" bIns="0" rtlCol="0" anchor="t">
            <a:spAutoFit/>
          </a:bodyPr>
          <a:lstStyle/>
          <a:p>
            <a:pPr>
              <a:lnSpc>
                <a:spcPts val="2107"/>
              </a:lnSpc>
            </a:pPr>
            <a:r>
              <a:rPr lang="en-US" sz="1505" dirty="0">
                <a:solidFill>
                  <a:srgbClr val="F37335"/>
                </a:solidFill>
                <a:latin typeface="Glacial Indifference Bold"/>
              </a:rPr>
              <a:t>(</a:t>
            </a:r>
            <a:r>
              <a:rPr lang="en-US" sz="1505" dirty="0">
                <a:solidFill>
                  <a:srgbClr val="FFFF00"/>
                </a:solidFill>
                <a:latin typeface="Glacial Indifference Bold"/>
              </a:rPr>
              <a:t>An initiative by a group of eminent authors and educators)</a:t>
            </a:r>
          </a:p>
          <a:p>
            <a:pPr>
              <a:lnSpc>
                <a:spcPts val="3787"/>
              </a:lnSpc>
            </a:pPr>
            <a:endParaRPr/>
          </a:p>
        </p:txBody>
      </p:sp>
      <p:sp>
        <p:nvSpPr>
          <p:cNvPr id="45058" name="AutoShape 2" descr="Meet Maths Nobel Prize Winner C R Rao: The man who revolutionised statistics"/>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45060" name="AutoShape 4" descr="Meet Maths Nobel Prize Winner C R Rao: The man who revolutionised statistics"/>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45062" name="Picture 6"/>
          <p:cNvPicPr>
            <a:picLocks noChangeAspect="1" noChangeArrowheads="1"/>
          </p:cNvPicPr>
          <p:nvPr/>
        </p:nvPicPr>
        <p:blipFill>
          <a:blip r:embed="rId17"/>
          <a:srcRect/>
          <a:stretch>
            <a:fillRect/>
          </a:stretch>
        </p:blipFill>
        <p:spPr bwMode="auto">
          <a:xfrm>
            <a:off x="1135044" y="7489840"/>
            <a:ext cx="1500198" cy="1500198"/>
          </a:xfrm>
          <a:prstGeom prst="rect">
            <a:avLst/>
          </a:prstGeom>
          <a:noFill/>
          <a:ln w="9525">
            <a:noFill/>
            <a:miter lim="800000"/>
            <a:headEnd/>
            <a:tailEnd/>
          </a:ln>
          <a:effectLst/>
        </p:spPr>
      </p:pic>
      <p:sp>
        <p:nvSpPr>
          <p:cNvPr id="45064" name="AutoShape 8" descr="Har Gobind Khorana | Skillpundit | India's No.1 | Learning | Communication  Skills"/>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45065" name="Picture 9"/>
          <p:cNvPicPr>
            <a:picLocks noChangeAspect="1" noChangeArrowheads="1"/>
          </p:cNvPicPr>
          <p:nvPr/>
        </p:nvPicPr>
        <p:blipFill>
          <a:blip r:embed="rId18"/>
          <a:srcRect/>
          <a:stretch>
            <a:fillRect/>
          </a:stretch>
        </p:blipFill>
        <p:spPr bwMode="auto">
          <a:xfrm>
            <a:off x="4421192" y="7418402"/>
            <a:ext cx="1366640" cy="1571636"/>
          </a:xfrm>
          <a:prstGeom prst="rect">
            <a:avLst/>
          </a:prstGeom>
          <a:noFill/>
          <a:ln w="9525">
            <a:noFill/>
            <a:miter lim="800000"/>
            <a:headEnd/>
            <a:tailEnd/>
          </a:ln>
          <a:effectLst/>
        </p:spPr>
      </p:pic>
      <p:pic>
        <p:nvPicPr>
          <p:cNvPr id="45066" name="Picture 10"/>
          <p:cNvPicPr>
            <a:picLocks noChangeAspect="1" noChangeArrowheads="1"/>
          </p:cNvPicPr>
          <p:nvPr/>
        </p:nvPicPr>
        <p:blipFill>
          <a:blip r:embed="rId19"/>
          <a:srcRect/>
          <a:stretch>
            <a:fillRect/>
          </a:stretch>
        </p:blipFill>
        <p:spPr bwMode="auto">
          <a:xfrm>
            <a:off x="2849556" y="7489840"/>
            <a:ext cx="1357322" cy="1500198"/>
          </a:xfrm>
          <a:prstGeom prst="rect">
            <a:avLst/>
          </a:prstGeom>
          <a:noFill/>
          <a:ln w="9525">
            <a:noFill/>
            <a:miter lim="800000"/>
            <a:headEnd/>
            <a:tailEnd/>
          </a:ln>
          <a:effectLst/>
        </p:spPr>
      </p:pic>
      <p:pic>
        <p:nvPicPr>
          <p:cNvPr id="35" name="Picture 3" descr="C:\Users\dell\Desktop\p1.jpg"/>
          <p:cNvPicPr>
            <a:picLocks noChangeAspect="1" noChangeArrowheads="1"/>
          </p:cNvPicPr>
          <p:nvPr/>
        </p:nvPicPr>
        <p:blipFill>
          <a:blip r:embed="rId20" cstate="print"/>
          <a:srcRect/>
          <a:stretch>
            <a:fillRect/>
          </a:stretch>
        </p:blipFill>
        <p:spPr bwMode="auto">
          <a:xfrm>
            <a:off x="63474" y="560354"/>
            <a:ext cx="770122" cy="1000132"/>
          </a:xfrm>
          <a:prstGeom prst="rect">
            <a:avLst/>
          </a:prstGeom>
          <a:noFill/>
        </p:spPr>
      </p:pic>
      <p:pic>
        <p:nvPicPr>
          <p:cNvPr id="36" name="Picture 6" descr="C:\Users\dell\Desktop\p2.jpg"/>
          <p:cNvPicPr>
            <a:picLocks noChangeAspect="1" noChangeArrowheads="1"/>
          </p:cNvPicPr>
          <p:nvPr/>
        </p:nvPicPr>
        <p:blipFill>
          <a:blip r:embed="rId21" cstate="print"/>
          <a:srcRect/>
          <a:stretch>
            <a:fillRect/>
          </a:stretch>
        </p:blipFill>
        <p:spPr bwMode="auto">
          <a:xfrm>
            <a:off x="420664" y="1551838"/>
            <a:ext cx="836118" cy="937342"/>
          </a:xfrm>
          <a:prstGeom prst="rect">
            <a:avLst/>
          </a:prstGeom>
          <a:noFill/>
        </p:spPr>
      </p:pic>
      <p:pic>
        <p:nvPicPr>
          <p:cNvPr id="1026" name="Picture 2"/>
          <p:cNvPicPr>
            <a:picLocks noChangeAspect="1" noChangeArrowheads="1"/>
          </p:cNvPicPr>
          <p:nvPr/>
        </p:nvPicPr>
        <p:blipFill>
          <a:blip r:embed="rId22"/>
          <a:srcRect/>
          <a:stretch>
            <a:fillRect/>
          </a:stretch>
        </p:blipFill>
        <p:spPr bwMode="auto">
          <a:xfrm>
            <a:off x="1349358" y="7204088"/>
            <a:ext cx="952500" cy="2667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23"/>
          <a:srcRect/>
          <a:stretch>
            <a:fillRect/>
          </a:stretch>
        </p:blipFill>
        <p:spPr bwMode="auto">
          <a:xfrm>
            <a:off x="4635506" y="7132650"/>
            <a:ext cx="1076325" cy="285752"/>
          </a:xfrm>
          <a:prstGeom prst="rect">
            <a:avLst/>
          </a:prstGeom>
          <a:noFill/>
          <a:ln w="9525">
            <a:noFill/>
            <a:miter lim="800000"/>
            <a:headEnd/>
            <a:tailEnd/>
          </a:ln>
          <a:effectLst/>
        </p:spPr>
      </p:pic>
      <p:pic>
        <p:nvPicPr>
          <p:cNvPr id="1028" name="Picture 4"/>
          <p:cNvPicPr>
            <a:picLocks noChangeAspect="1" noChangeArrowheads="1"/>
          </p:cNvPicPr>
          <p:nvPr/>
        </p:nvPicPr>
        <p:blipFill>
          <a:blip r:embed="rId24"/>
          <a:srcRect/>
          <a:stretch>
            <a:fillRect/>
          </a:stretch>
        </p:blipFill>
        <p:spPr bwMode="auto">
          <a:xfrm>
            <a:off x="2920994" y="7204088"/>
            <a:ext cx="1152525" cy="214314"/>
          </a:xfrm>
          <a:prstGeom prst="rect">
            <a:avLst/>
          </a:prstGeom>
          <a:noFill/>
          <a:ln w="9525">
            <a:noFill/>
            <a:miter lim="800000"/>
            <a:headEnd/>
            <a:tailEnd/>
          </a:ln>
          <a:effectLst/>
        </p:spPr>
      </p:pic>
      <p:pic>
        <p:nvPicPr>
          <p:cNvPr id="40" name="Picture 2" descr="C:\Users\dell\Desktop\1.jpg"/>
          <p:cNvPicPr>
            <a:picLocks noChangeAspect="1" noChangeArrowheads="1"/>
          </p:cNvPicPr>
          <p:nvPr/>
        </p:nvPicPr>
        <p:blipFill>
          <a:blip r:embed="rId25" cstate="print"/>
          <a:srcRect/>
          <a:stretch>
            <a:fillRect/>
          </a:stretch>
        </p:blipFill>
        <p:spPr bwMode="auto">
          <a:xfrm>
            <a:off x="2689106" y="9100594"/>
            <a:ext cx="1660648" cy="1205992"/>
          </a:xfrm>
          <a:prstGeom prst="rect">
            <a:avLst/>
          </a:prstGeom>
          <a:noFill/>
        </p:spPr>
      </p:pic>
      <p:pic>
        <p:nvPicPr>
          <p:cNvPr id="10" name="Picture 3"/>
          <p:cNvPicPr>
            <a:picLocks noChangeAspect="1" noChangeArrowheads="1"/>
          </p:cNvPicPr>
          <p:nvPr/>
        </p:nvPicPr>
        <p:blipFill>
          <a:blip r:embed="rId26"/>
          <a:srcRect/>
          <a:stretch>
            <a:fillRect/>
          </a:stretch>
        </p:blipFill>
        <p:spPr bwMode="auto">
          <a:xfrm>
            <a:off x="1563672" y="9347228"/>
            <a:ext cx="1114425" cy="466725"/>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5"/>
          <p:cNvSpPr txBox="1"/>
          <p:nvPr/>
        </p:nvSpPr>
        <p:spPr>
          <a:xfrm>
            <a:off x="1582704" y="1411103"/>
            <a:ext cx="5267380" cy="1308050"/>
          </a:xfrm>
          <a:prstGeom prst="rect">
            <a:avLst/>
          </a:prstGeom>
        </p:spPr>
        <p:txBody>
          <a:bodyPr wrap="square" lIns="0" tIns="0" rIns="0" bIns="0" rtlCol="0" anchor="t">
            <a:spAutoFit/>
          </a:bodyPr>
          <a:lstStyle/>
          <a:p>
            <a:pPr algn="r">
              <a:lnSpc>
                <a:spcPts val="5098"/>
              </a:lnSpc>
            </a:pPr>
            <a:r>
              <a:rPr lang="en-US" sz="3642" dirty="0" smtClean="0">
                <a:solidFill>
                  <a:srgbClr val="FDC830"/>
                </a:solidFill>
                <a:latin typeface="Anton"/>
              </a:rPr>
              <a:t>)</a:t>
            </a:r>
            <a:endParaRPr lang="en-US" sz="3642" dirty="0">
              <a:solidFill>
                <a:srgbClr val="FDC830"/>
              </a:solidFill>
              <a:latin typeface="Anton"/>
            </a:endParaRPr>
          </a:p>
          <a:p>
            <a:pPr algn="r">
              <a:lnSpc>
                <a:spcPts val="5098"/>
              </a:lnSpc>
            </a:pPr>
            <a:endParaRPr/>
          </a:p>
        </p:txBody>
      </p:sp>
      <p:sp>
        <p:nvSpPr>
          <p:cNvPr id="18" name="TextBox 18"/>
          <p:cNvSpPr txBox="1"/>
          <p:nvPr/>
        </p:nvSpPr>
        <p:spPr>
          <a:xfrm>
            <a:off x="1420796" y="417478"/>
            <a:ext cx="5143537" cy="2308324"/>
          </a:xfrm>
          <a:prstGeom prst="rect">
            <a:avLst/>
          </a:prstGeom>
        </p:spPr>
        <p:txBody>
          <a:bodyPr wrap="square" lIns="0" tIns="0" rIns="0" bIns="0" rtlCol="0" anchor="t">
            <a:spAutoFit/>
          </a:bodyPr>
          <a:lstStyle/>
          <a:p>
            <a:pPr algn="ctr">
              <a:lnSpc>
                <a:spcPts val="1974"/>
              </a:lnSpc>
              <a:spcBef>
                <a:spcPct val="0"/>
              </a:spcBef>
            </a:pPr>
            <a:r>
              <a:rPr lang="en-US" sz="1200" b="1" dirty="0" smtClean="0">
                <a:solidFill>
                  <a:schemeClr val="tx2">
                    <a:lumMod val="75000"/>
                  </a:schemeClr>
                </a:solidFill>
                <a:latin typeface="Verdana" pitchFamily="34" charset="0"/>
                <a:ea typeface="Verdana" pitchFamily="34" charset="0"/>
                <a:cs typeface="Verdana" pitchFamily="34" charset="0"/>
              </a:rPr>
              <a:t>Accommodation, Office and Information Centre</a:t>
            </a:r>
          </a:p>
          <a:p>
            <a:pPr algn="just">
              <a:lnSpc>
                <a:spcPts val="1974"/>
              </a:lnSpc>
              <a:spcBef>
                <a:spcPct val="0"/>
              </a:spcBef>
            </a:pPr>
            <a:r>
              <a:rPr lang="en-US" sz="1200" dirty="0" smtClean="0">
                <a:solidFill>
                  <a:srgbClr val="000000"/>
                </a:solidFill>
                <a:latin typeface="Verdana" pitchFamily="34" charset="0"/>
                <a:ea typeface="Verdana" pitchFamily="34" charset="0"/>
                <a:cs typeface="Verdana" pitchFamily="34" charset="0"/>
              </a:rPr>
              <a:t>We have </a:t>
            </a:r>
            <a:r>
              <a:rPr lang="en-US" sz="1200" dirty="0">
                <a:solidFill>
                  <a:srgbClr val="000000"/>
                </a:solidFill>
                <a:latin typeface="Verdana" pitchFamily="34" charset="0"/>
                <a:ea typeface="Verdana" pitchFamily="34" charset="0"/>
                <a:cs typeface="Verdana" pitchFamily="34" charset="0"/>
              </a:rPr>
              <a:t>well </a:t>
            </a:r>
            <a:r>
              <a:rPr lang="en-US" sz="1200" dirty="0" smtClean="0">
                <a:solidFill>
                  <a:srgbClr val="000000"/>
                </a:solidFill>
                <a:latin typeface="Verdana" pitchFamily="34" charset="0"/>
                <a:ea typeface="Verdana" pitchFamily="34" charset="0"/>
                <a:cs typeface="Verdana" pitchFamily="34" charset="0"/>
              </a:rPr>
              <a:t>ventilated, semi-furnished hygienic accommodation </a:t>
            </a:r>
            <a:r>
              <a:rPr lang="en-US" sz="1200" dirty="0">
                <a:solidFill>
                  <a:srgbClr val="000000"/>
                </a:solidFill>
                <a:latin typeface="Verdana" pitchFamily="34" charset="0"/>
                <a:ea typeface="Verdana" pitchFamily="34" charset="0"/>
                <a:cs typeface="Verdana" pitchFamily="34" charset="0"/>
              </a:rPr>
              <a:t>in the vicinity of the institute </a:t>
            </a:r>
            <a:r>
              <a:rPr lang="en-US" sz="1200" dirty="0" smtClean="0">
                <a:solidFill>
                  <a:srgbClr val="000000"/>
                </a:solidFill>
                <a:latin typeface="Verdana" pitchFamily="34" charset="0"/>
                <a:ea typeface="Verdana" pitchFamily="34" charset="0"/>
                <a:cs typeface="Verdana" pitchFamily="34" charset="0"/>
              </a:rPr>
              <a:t>and </a:t>
            </a:r>
            <a:r>
              <a:rPr lang="en-US" sz="1200" dirty="0">
                <a:solidFill>
                  <a:srgbClr val="000000"/>
                </a:solidFill>
                <a:latin typeface="Verdana" pitchFamily="34" charset="0"/>
                <a:ea typeface="Verdana" pitchFamily="34" charset="0"/>
                <a:cs typeface="Verdana" pitchFamily="34" charset="0"/>
              </a:rPr>
              <a:t>FM </a:t>
            </a:r>
            <a:r>
              <a:rPr lang="en-US" sz="1200" dirty="0" smtClean="0">
                <a:solidFill>
                  <a:srgbClr val="000000"/>
                </a:solidFill>
                <a:latin typeface="Verdana" pitchFamily="34" charset="0"/>
                <a:ea typeface="Verdana" pitchFamily="34" charset="0"/>
                <a:cs typeface="Verdana" pitchFamily="34" charset="0"/>
              </a:rPr>
              <a:t>College. We provide RO, copper and alkaline mineral water purifiers in our office and accommodation. We </a:t>
            </a:r>
            <a:r>
              <a:rPr lang="en-US" sz="1200" dirty="0">
                <a:solidFill>
                  <a:srgbClr val="000000"/>
                </a:solidFill>
                <a:latin typeface="Verdana" pitchFamily="34" charset="0"/>
                <a:ea typeface="Verdana" pitchFamily="34" charset="0"/>
                <a:cs typeface="Verdana" pitchFamily="34" charset="0"/>
              </a:rPr>
              <a:t>have guest house for staying of the visiting experts and parents. The </a:t>
            </a:r>
            <a:r>
              <a:rPr lang="en-US" sz="1200" dirty="0" smtClean="0">
                <a:solidFill>
                  <a:srgbClr val="000000"/>
                </a:solidFill>
                <a:latin typeface="Verdana" pitchFamily="34" charset="0"/>
                <a:ea typeface="Verdana" pitchFamily="34" charset="0"/>
                <a:cs typeface="Verdana" pitchFamily="34" charset="0"/>
              </a:rPr>
              <a:t>students </a:t>
            </a:r>
            <a:r>
              <a:rPr lang="en-US" sz="1200" dirty="0">
                <a:solidFill>
                  <a:srgbClr val="000000"/>
                </a:solidFill>
                <a:latin typeface="Verdana" pitchFamily="34" charset="0"/>
                <a:ea typeface="Verdana" pitchFamily="34" charset="0"/>
                <a:cs typeface="Verdana" pitchFamily="34" charset="0"/>
              </a:rPr>
              <a:t>can chose to stay in single, double and triple </a:t>
            </a:r>
            <a:r>
              <a:rPr lang="en-US" sz="1200" dirty="0" smtClean="0">
                <a:solidFill>
                  <a:srgbClr val="000000"/>
                </a:solidFill>
                <a:latin typeface="Verdana" pitchFamily="34" charset="0"/>
                <a:ea typeface="Verdana" pitchFamily="34" charset="0"/>
                <a:cs typeface="Verdana" pitchFamily="34" charset="0"/>
              </a:rPr>
              <a:t>bedded </a:t>
            </a:r>
            <a:r>
              <a:rPr lang="en-US" sz="1200" dirty="0">
                <a:solidFill>
                  <a:srgbClr val="000000"/>
                </a:solidFill>
                <a:latin typeface="Verdana" pitchFamily="34" charset="0"/>
                <a:ea typeface="Verdana" pitchFamily="34" charset="0"/>
                <a:cs typeface="Verdana" pitchFamily="34" charset="0"/>
              </a:rPr>
              <a:t>rooms. </a:t>
            </a:r>
            <a:r>
              <a:rPr lang="en-US" sz="1200" dirty="0" smtClean="0">
                <a:solidFill>
                  <a:srgbClr val="000000"/>
                </a:solidFill>
                <a:latin typeface="Verdana" pitchFamily="34" charset="0"/>
                <a:ea typeface="Verdana" pitchFamily="34" charset="0"/>
                <a:cs typeface="Verdana" pitchFamily="34" charset="0"/>
              </a:rPr>
              <a:t>Our information centre (main office),guest house and hostels are situated near </a:t>
            </a:r>
            <a:r>
              <a:rPr lang="en-US" sz="1200" dirty="0" err="1" smtClean="0">
                <a:solidFill>
                  <a:srgbClr val="000000"/>
                </a:solidFill>
                <a:latin typeface="Verdana" pitchFamily="34" charset="0"/>
                <a:ea typeface="Verdana" pitchFamily="34" charset="0"/>
                <a:cs typeface="Verdana" pitchFamily="34" charset="0"/>
              </a:rPr>
              <a:t>Shanti</a:t>
            </a:r>
            <a:r>
              <a:rPr lang="en-US" sz="1200" dirty="0" smtClean="0">
                <a:solidFill>
                  <a:srgbClr val="000000"/>
                </a:solidFill>
                <a:latin typeface="Verdana" pitchFamily="34" charset="0"/>
                <a:ea typeface="Verdana" pitchFamily="34" charset="0"/>
                <a:cs typeface="Verdana" pitchFamily="34" charset="0"/>
              </a:rPr>
              <a:t> </a:t>
            </a:r>
            <a:r>
              <a:rPr lang="en-US" sz="1200" dirty="0" err="1" smtClean="0">
                <a:solidFill>
                  <a:srgbClr val="000000"/>
                </a:solidFill>
                <a:latin typeface="Verdana" pitchFamily="34" charset="0"/>
                <a:ea typeface="Verdana" pitchFamily="34" charset="0"/>
                <a:cs typeface="Verdana" pitchFamily="34" charset="0"/>
              </a:rPr>
              <a:t>Kannan</a:t>
            </a:r>
            <a:r>
              <a:rPr lang="en-US" sz="1200" dirty="0" smtClean="0">
                <a:solidFill>
                  <a:srgbClr val="000000"/>
                </a:solidFill>
                <a:latin typeface="Verdana" pitchFamily="34" charset="0"/>
                <a:ea typeface="Verdana" pitchFamily="34" charset="0"/>
                <a:cs typeface="Verdana" pitchFamily="34" charset="0"/>
              </a:rPr>
              <a:t>. We have single, double, triple and group accommodation.</a:t>
            </a:r>
            <a:endParaRPr lang="en-US" sz="1200" dirty="0">
              <a:solidFill>
                <a:srgbClr val="000000"/>
              </a:solidFill>
              <a:latin typeface="Verdana" pitchFamily="34" charset="0"/>
              <a:ea typeface="Verdana" pitchFamily="34" charset="0"/>
              <a:cs typeface="Verdana" pitchFamily="34" charset="0"/>
            </a:endParaRPr>
          </a:p>
        </p:txBody>
      </p:sp>
      <p:grpSp>
        <p:nvGrpSpPr>
          <p:cNvPr id="19" name="Group 19"/>
          <p:cNvGrpSpPr/>
          <p:nvPr/>
        </p:nvGrpSpPr>
        <p:grpSpPr>
          <a:xfrm>
            <a:off x="563540" y="488916"/>
            <a:ext cx="717836" cy="71783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a:stretch>
            </a:blipFill>
          </p:spPr>
        </p:sp>
      </p:grpSp>
      <p:sp>
        <p:nvSpPr>
          <p:cNvPr id="37890" name="AutoShape 2" descr="blob:https://web.whatsapp.com/65e8e087-acf2-4933-9eae-d84976a8557f"/>
          <p:cNvSpPr>
            <a:spLocks noChangeAspect="1" noChangeArrowheads="1"/>
          </p:cNvSpPr>
          <p:nvPr/>
        </p:nvSpPr>
        <p:spPr bwMode="auto">
          <a:xfrm>
            <a:off x="155575" y="-144463"/>
            <a:ext cx="301625" cy="301626"/>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37892" name="AutoShape 4" descr="blob:https://web.whatsapp.com/65e8e087-acf2-4933-9eae-d84976a8557f"/>
          <p:cNvSpPr>
            <a:spLocks noChangeAspect="1" noChangeArrowheads="1"/>
          </p:cNvSpPr>
          <p:nvPr/>
        </p:nvSpPr>
        <p:spPr bwMode="auto">
          <a:xfrm>
            <a:off x="155575" y="-144463"/>
            <a:ext cx="301625" cy="301626"/>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26" name="Picture 2"/>
          <p:cNvPicPr>
            <a:picLocks noChangeAspect="1" noChangeArrowheads="1"/>
          </p:cNvPicPr>
          <p:nvPr/>
        </p:nvPicPr>
        <p:blipFill>
          <a:blip r:embed="rId4" cstate="print"/>
          <a:srcRect/>
          <a:stretch>
            <a:fillRect/>
          </a:stretch>
        </p:blipFill>
        <p:spPr bwMode="auto">
          <a:xfrm>
            <a:off x="777854" y="8347096"/>
            <a:ext cx="2905146" cy="2178859"/>
          </a:xfrm>
          <a:prstGeom prst="rect">
            <a:avLst/>
          </a:prstGeom>
          <a:noFill/>
          <a:ln w="9525">
            <a:noFill/>
            <a:miter lim="800000"/>
            <a:headEnd/>
            <a:tailEnd/>
          </a:ln>
          <a:effectLst/>
        </p:spPr>
      </p:pic>
      <p:pic>
        <p:nvPicPr>
          <p:cNvPr id="1027" name="Picture 3"/>
          <p:cNvPicPr>
            <a:picLocks noChangeAspect="1" noChangeArrowheads="1"/>
          </p:cNvPicPr>
          <p:nvPr/>
        </p:nvPicPr>
        <p:blipFill>
          <a:blip r:embed="rId5" cstate="print"/>
          <a:srcRect/>
          <a:stretch>
            <a:fillRect/>
          </a:stretch>
        </p:blipFill>
        <p:spPr bwMode="auto">
          <a:xfrm>
            <a:off x="706416" y="5989642"/>
            <a:ext cx="3000396" cy="2312232"/>
          </a:xfrm>
          <a:prstGeom prst="rect">
            <a:avLst/>
          </a:prstGeom>
          <a:noFill/>
          <a:ln w="9525">
            <a:noFill/>
            <a:miter lim="800000"/>
            <a:headEnd/>
            <a:tailEnd/>
          </a:ln>
          <a:effectLst/>
        </p:spPr>
      </p:pic>
      <p:sp>
        <p:nvSpPr>
          <p:cNvPr id="3074" name="AutoShape 2" descr="blob:https://web.whatsapp.com/8b551f74-d13b-405f-af81-2a32003f1d2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079" name="Picture 7"/>
          <p:cNvPicPr>
            <a:picLocks noChangeAspect="1" noChangeArrowheads="1"/>
          </p:cNvPicPr>
          <p:nvPr/>
        </p:nvPicPr>
        <p:blipFill>
          <a:blip r:embed="rId6" cstate="print"/>
          <a:srcRect/>
          <a:stretch>
            <a:fillRect/>
          </a:stretch>
        </p:blipFill>
        <p:spPr bwMode="auto">
          <a:xfrm>
            <a:off x="1349358" y="3132122"/>
            <a:ext cx="3333773" cy="2500331"/>
          </a:xfrm>
          <a:prstGeom prst="rect">
            <a:avLst/>
          </a:prstGeom>
          <a:noFill/>
          <a:ln w="9525">
            <a:noFill/>
            <a:miter lim="800000"/>
            <a:headEnd/>
            <a:tailEnd/>
          </a:ln>
          <a:effectLst/>
        </p:spPr>
      </p:pic>
      <p:pic>
        <p:nvPicPr>
          <p:cNvPr id="3080" name="Picture 8"/>
          <p:cNvPicPr>
            <a:picLocks noChangeAspect="1" noChangeArrowheads="1"/>
          </p:cNvPicPr>
          <p:nvPr/>
        </p:nvPicPr>
        <p:blipFill>
          <a:blip r:embed="rId7" cstate="print"/>
          <a:srcRect/>
          <a:stretch>
            <a:fillRect/>
          </a:stretch>
        </p:blipFill>
        <p:spPr bwMode="auto">
          <a:xfrm>
            <a:off x="4706944" y="3132122"/>
            <a:ext cx="1857388" cy="2476517"/>
          </a:xfrm>
          <a:prstGeom prst="rect">
            <a:avLst/>
          </a:prstGeom>
          <a:noFill/>
          <a:ln w="9525">
            <a:noFill/>
            <a:miter lim="800000"/>
            <a:headEnd/>
            <a:tailEnd/>
          </a:ln>
          <a:effectLst/>
        </p:spPr>
      </p:pic>
      <p:pic>
        <p:nvPicPr>
          <p:cNvPr id="21" name="Picture 2"/>
          <p:cNvPicPr>
            <a:picLocks noChangeAspect="1" noChangeArrowheads="1"/>
          </p:cNvPicPr>
          <p:nvPr/>
        </p:nvPicPr>
        <p:blipFill>
          <a:blip r:embed="rId8" cstate="print"/>
          <a:srcRect/>
          <a:stretch>
            <a:fillRect/>
          </a:stretch>
        </p:blipFill>
        <p:spPr bwMode="auto">
          <a:xfrm>
            <a:off x="3778250" y="6275394"/>
            <a:ext cx="2857520" cy="1930698"/>
          </a:xfrm>
          <a:prstGeom prst="rect">
            <a:avLst/>
          </a:prstGeom>
          <a:noFill/>
          <a:ln w="9525">
            <a:noFill/>
            <a:miter lim="800000"/>
            <a:headEnd/>
            <a:tailEnd/>
          </a:ln>
          <a:effectLst/>
        </p:spPr>
      </p:pic>
      <p:cxnSp>
        <p:nvCxnSpPr>
          <p:cNvPr id="23" name="Straight Connector 22"/>
          <p:cNvCxnSpPr/>
          <p:nvPr/>
        </p:nvCxnSpPr>
        <p:spPr>
          <a:xfrm>
            <a:off x="5849952" y="3560750"/>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9"/>
          <a:srcRect/>
          <a:stretch>
            <a:fillRect/>
          </a:stretch>
        </p:blipFill>
        <p:spPr bwMode="auto">
          <a:xfrm>
            <a:off x="5064134" y="2846370"/>
            <a:ext cx="1000125" cy="2667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10"/>
          <a:srcRect/>
          <a:stretch>
            <a:fillRect/>
          </a:stretch>
        </p:blipFill>
        <p:spPr bwMode="auto">
          <a:xfrm>
            <a:off x="206351" y="4418006"/>
            <a:ext cx="1214446" cy="3429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11"/>
          <a:srcRect/>
          <a:stretch>
            <a:fillRect/>
          </a:stretch>
        </p:blipFill>
        <p:spPr bwMode="auto">
          <a:xfrm>
            <a:off x="1206482" y="5632452"/>
            <a:ext cx="1714500" cy="357190"/>
          </a:xfrm>
          <a:prstGeom prst="rect">
            <a:avLst/>
          </a:prstGeom>
          <a:noFill/>
          <a:ln w="9525">
            <a:noFill/>
            <a:miter lim="800000"/>
            <a:headEnd/>
            <a:tailEnd/>
          </a:ln>
          <a:effectLst/>
        </p:spPr>
      </p:pic>
      <p:pic>
        <p:nvPicPr>
          <p:cNvPr id="2" name="Picture 2"/>
          <p:cNvPicPr>
            <a:picLocks noChangeAspect="1" noChangeArrowheads="1"/>
          </p:cNvPicPr>
          <p:nvPr/>
        </p:nvPicPr>
        <p:blipFill>
          <a:blip r:embed="rId12"/>
          <a:srcRect/>
          <a:stretch>
            <a:fillRect/>
          </a:stretch>
        </p:blipFill>
        <p:spPr bwMode="auto">
          <a:xfrm>
            <a:off x="4278316" y="5846766"/>
            <a:ext cx="2066925" cy="357190"/>
          </a:xfrm>
          <a:prstGeom prst="rect">
            <a:avLst/>
          </a:prstGeom>
          <a:noFill/>
          <a:ln w="9525">
            <a:noFill/>
            <a:miter lim="800000"/>
            <a:headEnd/>
            <a:tailEnd/>
          </a:ln>
          <a:effectLst/>
        </p:spPr>
      </p:pic>
      <p:pic>
        <p:nvPicPr>
          <p:cNvPr id="24" name="Picture 3"/>
          <p:cNvPicPr>
            <a:picLocks noChangeAspect="1" noChangeArrowheads="1"/>
          </p:cNvPicPr>
          <p:nvPr/>
        </p:nvPicPr>
        <p:blipFill>
          <a:blip r:embed="rId13" cstate="print"/>
          <a:srcRect/>
          <a:stretch>
            <a:fillRect/>
          </a:stretch>
        </p:blipFill>
        <p:spPr bwMode="auto">
          <a:xfrm>
            <a:off x="3778250" y="8293516"/>
            <a:ext cx="2928958" cy="2196719"/>
          </a:xfrm>
          <a:prstGeom prst="rect">
            <a:avLst/>
          </a:prstGeom>
          <a:noFill/>
          <a:ln w="9525">
            <a:noFill/>
            <a:miter lim="800000"/>
            <a:headEnd/>
            <a:tailEnd/>
          </a:ln>
          <a:effectLst/>
        </p:spPr>
      </p:pic>
      <p:pic>
        <p:nvPicPr>
          <p:cNvPr id="25" name="Picture 7"/>
          <p:cNvPicPr>
            <a:picLocks noChangeAspect="1" noChangeArrowheads="1"/>
          </p:cNvPicPr>
          <p:nvPr/>
        </p:nvPicPr>
        <p:blipFill>
          <a:blip r:embed="rId14"/>
          <a:srcRect/>
          <a:stretch>
            <a:fillRect/>
          </a:stretch>
        </p:blipFill>
        <p:spPr bwMode="auto">
          <a:xfrm>
            <a:off x="5564200" y="8204220"/>
            <a:ext cx="1150394" cy="652462"/>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ll\Desktop\p4.jpg"/>
          <p:cNvPicPr>
            <a:picLocks noChangeAspect="1" noChangeArrowheads="1"/>
          </p:cNvPicPr>
          <p:nvPr/>
        </p:nvPicPr>
        <p:blipFill>
          <a:blip r:embed="rId2" cstate="print"/>
          <a:srcRect/>
          <a:stretch>
            <a:fillRect/>
          </a:stretch>
        </p:blipFill>
        <p:spPr bwMode="auto">
          <a:xfrm>
            <a:off x="1277920" y="7918468"/>
            <a:ext cx="3238522" cy="2428892"/>
          </a:xfrm>
          <a:prstGeom prst="rect">
            <a:avLst/>
          </a:prstGeom>
          <a:noFill/>
        </p:spPr>
      </p:pic>
      <p:pic>
        <p:nvPicPr>
          <p:cNvPr id="1027" name="Picture 3" descr="C:\Users\dell\Desktop\p3.jpg"/>
          <p:cNvPicPr>
            <a:picLocks noChangeAspect="1" noChangeArrowheads="1"/>
          </p:cNvPicPr>
          <p:nvPr/>
        </p:nvPicPr>
        <p:blipFill>
          <a:blip r:embed="rId3"/>
          <a:srcRect/>
          <a:stretch>
            <a:fillRect/>
          </a:stretch>
        </p:blipFill>
        <p:spPr bwMode="auto">
          <a:xfrm>
            <a:off x="1277920" y="3935800"/>
            <a:ext cx="5214974" cy="3911229"/>
          </a:xfrm>
          <a:prstGeom prst="rect">
            <a:avLst/>
          </a:prstGeom>
          <a:noFill/>
        </p:spPr>
      </p:pic>
      <p:pic>
        <p:nvPicPr>
          <p:cNvPr id="4" name="Picture 4"/>
          <p:cNvPicPr>
            <a:picLocks noChangeAspect="1" noChangeArrowheads="1"/>
          </p:cNvPicPr>
          <p:nvPr/>
        </p:nvPicPr>
        <p:blipFill>
          <a:blip r:embed="rId4" cstate="print"/>
          <a:srcRect/>
          <a:stretch>
            <a:fillRect/>
          </a:stretch>
        </p:blipFill>
        <p:spPr bwMode="auto">
          <a:xfrm>
            <a:off x="1277920" y="538895"/>
            <a:ext cx="5214974" cy="3390740"/>
          </a:xfrm>
          <a:prstGeom prst="rect">
            <a:avLst/>
          </a:prstGeom>
          <a:noFill/>
          <a:ln w="9525">
            <a:noFill/>
            <a:miter lim="800000"/>
            <a:headEnd/>
            <a:tailEnd/>
          </a:ln>
          <a:effectLst/>
        </p:spPr>
      </p:pic>
      <p:pic>
        <p:nvPicPr>
          <p:cNvPr id="5" name="Picture 12"/>
          <p:cNvPicPr>
            <a:picLocks noChangeAspect="1" noChangeArrowheads="1"/>
          </p:cNvPicPr>
          <p:nvPr/>
        </p:nvPicPr>
        <p:blipFill>
          <a:blip r:embed="rId5"/>
          <a:srcRect/>
          <a:stretch>
            <a:fillRect/>
          </a:stretch>
        </p:blipFill>
        <p:spPr bwMode="auto">
          <a:xfrm>
            <a:off x="3135308" y="131726"/>
            <a:ext cx="1009650" cy="266700"/>
          </a:xfrm>
          <a:prstGeom prst="rect">
            <a:avLst/>
          </a:prstGeom>
          <a:noFill/>
          <a:ln w="9525">
            <a:noFill/>
            <a:miter lim="800000"/>
            <a:headEnd/>
            <a:tailEnd/>
          </a:ln>
          <a:effectLst/>
        </p:spPr>
      </p:pic>
      <p:sp>
        <p:nvSpPr>
          <p:cNvPr id="1029" name="AutoShape 5" descr="data:image/png;base64,iVBORw0KGgoAAAANSUhEUgAAAIYAAABMCAYAAACoCs9DAAAACXBIWXMAAA7EAAAOxAGVKw4bAAAK+0lEQVR4nO2cQWwbxxWG/ze7K0BAyVwW4C5p+ligEnroxbZsFOjJMlD01EhALwVaR9eidJBDLrXUa2srLXpzgp4KFFKORSHllEvkKNfA8t2UyCXAQ2IVEKBdzuuBM/RoRXKXS1JykvkAw9Byd+bN7Ns3b2f/GcBisVgsFovFYrFYLBaLxWKxWCwWi+WHC01bQL1eryZJ8hUzN6Io2s06D0ANwInrureazWZr2vrnTZbdqd8BAMy8KYRYZuY1o6jXUsr7nU7nsFqt7qjf3tp+ENMWEMfxPQA1IcTauPOazWaLmRvT1nfVZNndbDZbUspfA3gNAES0G0XRVqvVWmfmdXXawCkAoNVqrQN4FMfxT/I4RaVSuR2G4eoMmpObqRzD9/0SgAYAMPPder1eHXc+M7+C6sDvEll2dzqdQ2Z+qs5drVQqtwEgiqJdItoFUHYc5319vvqdut3uaVbdvu+XiGibmctTN2QCpnIMx3GWhBDH6HdaTUWPHyTMvId+P5SJ6IE+LqV8of6/oR4kCCHuSSm/yFPuwsLCJ0S0Mg+bx+FOc7EQ4l6v13viOA7UmNnwfX/PfBKCIFgjoh31554+LqX8URAEB0ajT1zXvdXr9T5i5jVmfp4kyarrug+M6wfnNZvNVhAEj4loEwCI6AkzbwAoM/NmFEVbvu+XXNfdT9ehw7d5/ZDfhto9il6vd0REL1Rdq77vP1V9VGLmEyJadhxnyff9IwD1Xq93NKSeC3YYuQiIaCcMw6FtT/WJWd4fAXwAAJPmMoUjhho26p1O51BKuauMX3YcZ8k8h4i2leE1Zv4SQBkAhBD/S5JklZmfAwAzN5rNZuv8/PwhgEdRFN1dXFwsmdersFzr9XofAUCSJE/19VLKu0TUUHZs1Gq1HyunWJZS3mHmTfSj2gbwximYeb3dbhMRHcRx/Knv+6Vxdo9CPQz7Zj84jrMkpTxUQ1GZiB6o/ml2u93TdD3p9p2fnz80+me93W7fMJ1imO2e530B4ESZ9QGAvxS5v4UdI47je8x8AACGMRfCqLoJNSI6UEmcDrcABp25rf5sqIbdlVIeAP3Ert1u39AdosPyCLallINIJaX8BRGtMPOLXq93FEXRVrvdpiiKttQN2QBwomyHlPIFEa24rvsgy+5RpIcTx3F+qsrfV6esEtEDPYxM2D4Ag4dtpO1nZ2enyhHBzM/a7fbfdPlZZZsUdgwhxJoKb5wkyQnevK6t6rE0D0mS7DHzcyPaLOkwq/F9v6SGnc2i9pqcn5/XAZQA1JIkOQnDkI2yl0ZfOZ5Op3NIRDpqrEkpa6ZjEdFNIURpmvZNaPsRClLIMdQw8lm73Sb9T7+apYcT4GLilcYIwWUhxO+J6NTMUarV6o7necfM3FDDwUQMs2dhYaEJ4BT918g7ZjuiKNrKY/co9LAKYBnqxvR6vSNmfgGgJqWcqn15bZ+WiR3D9/1SkiT/7PV6X5vH9ZOPfhjd9n2/ZD4pKl+4iSFjtRGCf+k4zn/18UqlcpuZVwGcOo7zLYDc7/JCiM+1PfpVUc0HPGo2my0iOjBtBfp5RxAEa3ntHoYxrA5CfbfbPdVvb6rsidsnhCiFYdjIst2wdyomcox6vV71PO8lgPtCiC+DIHhsHtfZvxrv9tWT8h5U2COiv+LNq+2GLleHYD2m6+PG01Fj5kMhxAEAMPNaEARrrus+Mur8WJUP9BO433ie9y6AE2ZeUyF3O47jZ0B/komIdoloxfO812EYMtCfe1DzEpl2D0PfuHRbVCQ5VW3K1T4zB2PmbZ17jbNdTziqKhqTRjyLxWKxWCwWi8VisVgsFovle0FuzaepDUjDzOvj9J5ZGLqJZVMCl9IWjNVHjipjlqT1Hcz83PO8d5Mk+SCO4z/lUWR9V8g9Ja40jJtAv0PiOC4bH8529PT4rKhUKrfVNLeWx5XUl8VrQTsFAMRxXFYfDhtJkrxk5tuzrOs6NJ5pplJwJUmy57ruc1O1VOSpUdfcNY+ZH66UeHbiMmaJ4zhLRLRMRPu6jZ1O5zAIgvegdK+zwNB4bmefPT+mVonPkcK6iHmiPsgda+FzkiR7RDSzYeu6NJ5pJlpXYkjKLukx1bCyZGgwH0op31ONPHFd91Ycx/eG6RGJ6N/M/L5RDkwdJBH9h5l/BvXVUNe/sLDwidaHEtHnAD4cYcslPahqT1pvCbP8dPRL51nmeen1JcNszNKwDsnj8mg8zeO6T2vMvMnMe0KIz9LtzkOhiKE/95pOEUXRrud5z6D0hkpmdyEcjtEj/ss4jiiKdnU+Q0S7rVbrV67r3lLnvGbmRrfbPdXrM1SH/8MsY5wetF6vV3UOgze6Tu2Qu1EU3R02JOrP3el+CIJgrdlstrJszNKwFtF4mu1UffoH9LUkm0S0rduNCZV1hRxDJ5+GcijXG8koPaLjOJ2sa42FPwPhjRLVHOfIay7oQQFAaVPLzPzq7Oxs8FvW+phWq7UupbwDQwNKRB9XKpXbWTbOQ+NpnsvMDSmlfjheq79PlY03FxcX5+sYMyKXHtGU12mVmF7UQ0Q3kiTJlPYPI63SMo5fcBSN+abQ6XQO2+32O8ZKs7JWTeWxcY4az5nxNieflzAUTWUhxA6Ao6JzB2rZw30AJaXS2hk3jCgemeHYHPLy2vi2ajzTzNQxzKFCccGjZ6FHNPIUx3Xdr7POH4Xv+yUhxJ+llPd1R+d4Lb7jed5LPdQoJ1lVieUgKoyycR4az6LtzyK3Y1Sr1R0jy1/xPO9Yr9HUpBbd7BCRNrwWx/HGKD2iXsehjwdB8FuzroWFhU90HWocf8bMz8xZ0HQZnud9OEoPGsfxhlKO3xFCfBmGIRv/vk23y2DLdd1bSZJ8FYYhe573WghxnI4yo2ych8YzpXvdFkI8QX/+pyyEeKKS3UG7R7TrElNvg3AdhGG4KqX8Ztpp71HT/OpNKHNSbRyzsvG6mGrm8ypRN3EVwO8A/LzT6Uw12xgEwZqU8kaSJOXUWtvHRLT8Nth4nXxnkk/1alcG8HfXdQutxzTROYEOzfofkG8K/ipstFgsFovFYrFYLJYfLtcywZXSEPQNmXJSadh+nGdnZ6fz0oEOmxzTn+SHHZ92wmxSzD4uosmd2zzGON1iFEVb5qdrZl6ftuOueh/R1D6egzaMOj6LOifRgpramCLMZebzunSLzPyKiNJ7fM1NB3qVXHWfziVivC26xe8TV92nhSJG0b0pZ13XkN/3UtcOHWcz9ve8kP/MMj8Yti7F1JaOqrvIfp/T2jpxxCi6N2UR47LqytqPc9g4O04/qRRXj7R0Ue0P+k4eraS6YawUVpcExoZT3HRdt6bac9N13f2suotoQYv0t8nEjlFEt1iUrLom3Y8zSz+p9RJk7CHWbrcvqcWHoW+OuYOhiVKHr2jpoBY1Fa17Ei1oEQrnGLPee/Mq6srST5pKb1MBPp31A8bpMyeue95a0EKOMe3em1nU6/VqGIbbeevKux9nHv2kjlLGcoKPxyi6JmGc+Plo0rrnrQWd2DGK6BYnKd/3/VIcx58y8zdZdU26H2eWflLNE+yr9Rp639KZYOyAfHNxcbGk7dV60bx1X5UWdGLHKKpbNAmC4LEQYpAomombWsi0AuAoq66s/TjTOlDf90vj9JPKlm89zzvWdjDz02EzpkoDa66W26lWqzujjne73VO17yiSJDlJkuSEmV+ZbyWj6i643+eltk90oy0Wi8VisVgsFovFYrFYLBaLxWKxWCwWy0X+D8zTRGC/JojnAAAAAElFTkSuQmCC"/>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30" name="Picture 6"/>
          <p:cNvPicPr>
            <a:picLocks noChangeAspect="1" noChangeArrowheads="1"/>
          </p:cNvPicPr>
          <p:nvPr/>
        </p:nvPicPr>
        <p:blipFill>
          <a:blip r:embed="rId6"/>
          <a:srcRect/>
          <a:stretch>
            <a:fillRect/>
          </a:stretch>
        </p:blipFill>
        <p:spPr bwMode="auto">
          <a:xfrm>
            <a:off x="4635506" y="8418534"/>
            <a:ext cx="1276350" cy="723900"/>
          </a:xfrm>
          <a:prstGeom prst="rect">
            <a:avLst/>
          </a:prstGeom>
          <a:noFill/>
          <a:ln w="9525">
            <a:noFill/>
            <a:miter lim="800000"/>
            <a:headEnd/>
            <a:tailEnd/>
          </a:ln>
          <a:effectLst/>
        </p:spPr>
      </p:pic>
      <p:pic>
        <p:nvPicPr>
          <p:cNvPr id="1032" name="Picture 8"/>
          <p:cNvPicPr>
            <a:picLocks noChangeAspect="1" noChangeArrowheads="1"/>
          </p:cNvPicPr>
          <p:nvPr/>
        </p:nvPicPr>
        <p:blipFill>
          <a:blip r:embed="rId7"/>
          <a:srcRect/>
          <a:stretch>
            <a:fillRect/>
          </a:stretch>
        </p:blipFill>
        <p:spPr bwMode="auto">
          <a:xfrm>
            <a:off x="0" y="5418138"/>
            <a:ext cx="1276350" cy="4572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789" y="346041"/>
            <a:ext cx="2286016" cy="5324535"/>
          </a:xfrm>
          <a:prstGeom prst="rect">
            <a:avLst/>
          </a:prstGeom>
        </p:spPr>
        <p:txBody>
          <a:bodyPr wrap="square">
            <a:spAutoFit/>
          </a:bodyPr>
          <a:lstStyle/>
          <a:p>
            <a:pPr algn="ctr">
              <a:lnSpc>
                <a:spcPts val="1694"/>
              </a:lnSpc>
              <a:spcBef>
                <a:spcPct val="0"/>
              </a:spcBef>
            </a:pPr>
            <a:r>
              <a:rPr lang="en-US" dirty="0" smtClean="0">
                <a:solidFill>
                  <a:srgbClr val="002060"/>
                </a:solidFill>
                <a:latin typeface="Montserrat Ultra-Bold"/>
              </a:rPr>
              <a:t>Class Rooms, Teaching and Tests</a:t>
            </a:r>
          </a:p>
          <a:p>
            <a:pPr algn="ctr">
              <a:lnSpc>
                <a:spcPts val="1694"/>
              </a:lnSpc>
              <a:spcBef>
                <a:spcPct val="0"/>
              </a:spcBef>
            </a:pPr>
            <a:endParaRPr lang="en-US" dirty="0" smtClean="0">
              <a:solidFill>
                <a:srgbClr val="2A2B2F"/>
              </a:solidFill>
              <a:latin typeface="Montserrat Ultra-Bold"/>
            </a:endParaRPr>
          </a:p>
          <a:p>
            <a:pPr algn="just">
              <a:lnSpc>
                <a:spcPts val="1694"/>
              </a:lnSpc>
              <a:spcBef>
                <a:spcPct val="0"/>
              </a:spcBef>
            </a:pPr>
            <a:r>
              <a:rPr lang="en-US" sz="1400" b="1" dirty="0" smtClean="0">
                <a:solidFill>
                  <a:srgbClr val="002060"/>
                </a:solidFill>
                <a:latin typeface="Aharoni" pitchFamily="2" charset="-79"/>
                <a:cs typeface="Aharoni" pitchFamily="2" charset="-79"/>
              </a:rPr>
              <a:t>We have well-ventilated class rooms with proper sunlight with best quality white boards and multi-</a:t>
            </a:r>
            <a:r>
              <a:rPr lang="en-US" sz="1400" b="1" dirty="0" err="1" smtClean="0">
                <a:solidFill>
                  <a:srgbClr val="002060"/>
                </a:solidFill>
                <a:latin typeface="Aharoni" pitchFamily="2" charset="-79"/>
                <a:cs typeface="Aharoni" pitchFamily="2" charset="-79"/>
              </a:rPr>
              <a:t>colour</a:t>
            </a:r>
            <a:r>
              <a:rPr lang="en-US" sz="1400" b="1" dirty="0" smtClean="0">
                <a:solidFill>
                  <a:srgbClr val="002060"/>
                </a:solidFill>
                <a:latin typeface="Aharoni" pitchFamily="2" charset="-79"/>
                <a:cs typeface="Aharoni" pitchFamily="2" charset="-79"/>
              </a:rPr>
              <a:t> markers. We have a noise-free campus so that a teacher can deliver his teachings and a student can easily concentrate on his study without any dust and noise pollution. We have weekly-tests, part-tests and grand-tests with scholarly set question papers.</a:t>
            </a:r>
          </a:p>
          <a:p>
            <a:pPr algn="just">
              <a:lnSpc>
                <a:spcPts val="1694"/>
              </a:lnSpc>
              <a:spcBef>
                <a:spcPct val="0"/>
              </a:spcBef>
            </a:pPr>
            <a:r>
              <a:rPr lang="en-US" b="1" dirty="0" smtClean="0">
                <a:solidFill>
                  <a:srgbClr val="FF0000"/>
                </a:solidFill>
                <a:latin typeface="Aharoni" pitchFamily="2" charset="-79"/>
                <a:cs typeface="Aharoni" pitchFamily="2" charset="-79"/>
              </a:rPr>
              <a:t>In super</a:t>
            </a:r>
            <a:r>
              <a:rPr lang="en-US" sz="2400" b="1" dirty="0" smtClean="0">
                <a:solidFill>
                  <a:srgbClr val="FF0000"/>
                </a:solidFill>
                <a:latin typeface="Aharoni" pitchFamily="2" charset="-79"/>
                <a:cs typeface="Aharoni" pitchFamily="2" charset="-79"/>
              </a:rPr>
              <a:t>-30</a:t>
            </a:r>
            <a:r>
              <a:rPr lang="en-US" b="1" dirty="0" smtClean="0">
                <a:solidFill>
                  <a:srgbClr val="FF0000"/>
                </a:solidFill>
                <a:latin typeface="Aharoni" pitchFamily="2" charset="-79"/>
                <a:cs typeface="Aharoni" pitchFamily="2" charset="-79"/>
              </a:rPr>
              <a:t> class </a:t>
            </a:r>
          </a:p>
          <a:p>
            <a:pPr algn="just">
              <a:lnSpc>
                <a:spcPts val="1694"/>
              </a:lnSpc>
              <a:spcBef>
                <a:spcPct val="0"/>
              </a:spcBef>
            </a:pPr>
            <a:r>
              <a:rPr lang="en-US" sz="1400" b="1" dirty="0" smtClean="0">
                <a:solidFill>
                  <a:srgbClr val="0070C0"/>
                </a:solidFill>
                <a:latin typeface="Aharoni" pitchFamily="2" charset="-79"/>
                <a:cs typeface="Aharoni" pitchFamily="2" charset="-79"/>
              </a:rPr>
              <a:t>TEACHER STUDENT RATIO    </a:t>
            </a:r>
            <a:r>
              <a:rPr lang="en-US" sz="2400" b="1" dirty="0" smtClean="0">
                <a:solidFill>
                  <a:srgbClr val="0070C0"/>
                </a:solidFill>
                <a:latin typeface="Aharoni" pitchFamily="2" charset="-79"/>
                <a:cs typeface="Aharoni" pitchFamily="2" charset="-79"/>
              </a:rPr>
              <a:t>= 1;3</a:t>
            </a:r>
            <a:endParaRPr lang="en-US" sz="2400" b="1" dirty="0">
              <a:solidFill>
                <a:srgbClr val="0070C0"/>
              </a:solidFill>
              <a:latin typeface="Aharoni" pitchFamily="2" charset="-79"/>
              <a:cs typeface="Aharoni" pitchFamily="2" charset="-79"/>
            </a:endParaRPr>
          </a:p>
        </p:txBody>
      </p:sp>
      <p:pic>
        <p:nvPicPr>
          <p:cNvPr id="70657" name="Picture 1"/>
          <p:cNvPicPr>
            <a:picLocks noChangeAspect="1" noChangeArrowheads="1"/>
          </p:cNvPicPr>
          <p:nvPr/>
        </p:nvPicPr>
        <p:blipFill>
          <a:blip r:embed="rId2" cstate="print"/>
          <a:srcRect/>
          <a:stretch>
            <a:fillRect/>
          </a:stretch>
        </p:blipFill>
        <p:spPr bwMode="auto">
          <a:xfrm>
            <a:off x="3063870" y="87950"/>
            <a:ext cx="3643338" cy="2921324"/>
          </a:xfrm>
          <a:prstGeom prst="rect">
            <a:avLst/>
          </a:prstGeom>
          <a:noFill/>
          <a:ln w="9525">
            <a:noFill/>
            <a:miter lim="800000"/>
            <a:headEnd/>
            <a:tailEnd/>
          </a:ln>
          <a:effectLst/>
        </p:spPr>
      </p:pic>
      <p:sp>
        <p:nvSpPr>
          <p:cNvPr id="70659" name="AutoShape 3" descr="blob:https://web.whatsapp.com/56ed5e90-85f1-4d5b-b330-a74ed8e37bbe"/>
          <p:cNvSpPr>
            <a:spLocks noChangeAspect="1" noChangeArrowheads="1"/>
          </p:cNvSpPr>
          <p:nvPr/>
        </p:nvSpPr>
        <p:spPr bwMode="auto">
          <a:xfrm>
            <a:off x="155575" y="-144463"/>
            <a:ext cx="301625" cy="301626"/>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27" name="Picture 3"/>
          <p:cNvPicPr>
            <a:picLocks noChangeAspect="1" noChangeArrowheads="1"/>
          </p:cNvPicPr>
          <p:nvPr/>
        </p:nvPicPr>
        <p:blipFill>
          <a:blip r:embed="rId3" cstate="print"/>
          <a:srcRect/>
          <a:stretch>
            <a:fillRect/>
          </a:stretch>
        </p:blipFill>
        <p:spPr bwMode="auto">
          <a:xfrm>
            <a:off x="3063870" y="3132122"/>
            <a:ext cx="3643338" cy="2732504"/>
          </a:xfrm>
          <a:prstGeom prst="rect">
            <a:avLst/>
          </a:prstGeom>
          <a:noFill/>
          <a:ln w="9525">
            <a:noFill/>
            <a:miter lim="800000"/>
            <a:headEnd/>
            <a:tailEnd/>
          </a:ln>
          <a:effectLst/>
        </p:spPr>
      </p:pic>
      <p:sp>
        <p:nvSpPr>
          <p:cNvPr id="8" name="Rectangle 7"/>
          <p:cNvSpPr/>
          <p:nvPr/>
        </p:nvSpPr>
        <p:spPr>
          <a:xfrm>
            <a:off x="492103" y="6989774"/>
            <a:ext cx="1785950" cy="2490425"/>
          </a:xfrm>
          <a:prstGeom prst="rect">
            <a:avLst/>
          </a:prstGeom>
        </p:spPr>
        <p:txBody>
          <a:bodyPr wrap="square">
            <a:spAutoFit/>
          </a:bodyPr>
          <a:lstStyle/>
          <a:p>
            <a:pPr algn="ctr">
              <a:lnSpc>
                <a:spcPts val="1694"/>
              </a:lnSpc>
              <a:spcBef>
                <a:spcPct val="0"/>
              </a:spcBef>
            </a:pPr>
            <a:r>
              <a:rPr lang="en-US" sz="1400" dirty="0" smtClean="0">
                <a:solidFill>
                  <a:srgbClr val="000000"/>
                </a:solidFill>
                <a:latin typeface="Montserrat Ultra-Bold"/>
              </a:rPr>
              <a:t> </a:t>
            </a:r>
            <a:r>
              <a:rPr lang="en-US" sz="1400" dirty="0" smtClean="0">
                <a:solidFill>
                  <a:srgbClr val="FF0000"/>
                </a:solidFill>
                <a:latin typeface="Montserrat Ultra-Bold"/>
              </a:rPr>
              <a:t>Library and Information Centre</a:t>
            </a:r>
          </a:p>
          <a:p>
            <a:pPr algn="just">
              <a:lnSpc>
                <a:spcPts val="1694"/>
              </a:lnSpc>
              <a:spcBef>
                <a:spcPct val="0"/>
              </a:spcBef>
            </a:pPr>
            <a:r>
              <a:rPr lang="en-US" b="1" dirty="0" smtClean="0">
                <a:solidFill>
                  <a:srgbClr val="000000"/>
                </a:solidFill>
                <a:latin typeface="Montserrat Ultra-Bold"/>
              </a:rPr>
              <a:t> </a:t>
            </a:r>
            <a:r>
              <a:rPr lang="en-US" sz="1100" b="1" dirty="0" smtClean="0">
                <a:solidFill>
                  <a:srgbClr val="000000"/>
                </a:solidFill>
                <a:latin typeface="Verdana" pitchFamily="34" charset="0"/>
                <a:ea typeface="Verdana" pitchFamily="34" charset="0"/>
                <a:cs typeface="Verdana" pitchFamily="34" charset="0"/>
              </a:rPr>
              <a:t>The students can access </a:t>
            </a:r>
            <a:r>
              <a:rPr lang="en-US" sz="1100" b="1" dirty="0" smtClean="0">
                <a:solidFill>
                  <a:srgbClr val="002060"/>
                </a:solidFill>
                <a:latin typeface="Verdana" pitchFamily="34" charset="0"/>
                <a:ea typeface="Verdana" pitchFamily="34" charset="0"/>
                <a:cs typeface="Verdana" pitchFamily="34" charset="0"/>
              </a:rPr>
              <a:t>a good </a:t>
            </a:r>
            <a:r>
              <a:rPr lang="en-US" sz="1100" b="1" dirty="0" smtClean="0">
                <a:solidFill>
                  <a:srgbClr val="000000"/>
                </a:solidFill>
                <a:latin typeface="Verdana" pitchFamily="34" charset="0"/>
                <a:ea typeface="Verdana" pitchFamily="34" charset="0"/>
                <a:cs typeface="Verdana" pitchFamily="34" charset="0"/>
              </a:rPr>
              <a:t>collection of books in our library which is located at our information centre very close to </a:t>
            </a:r>
            <a:r>
              <a:rPr lang="en-US" sz="1100" b="1" dirty="0" err="1" smtClean="0">
                <a:solidFill>
                  <a:srgbClr val="000000"/>
                </a:solidFill>
                <a:latin typeface="Verdana" pitchFamily="34" charset="0"/>
                <a:ea typeface="Verdana" pitchFamily="34" charset="0"/>
                <a:cs typeface="Verdana" pitchFamily="34" charset="0"/>
              </a:rPr>
              <a:t>Shanti</a:t>
            </a:r>
            <a:r>
              <a:rPr lang="en-US" sz="1100" b="1" dirty="0" smtClean="0">
                <a:solidFill>
                  <a:srgbClr val="000000"/>
                </a:solidFill>
                <a:latin typeface="Verdana" pitchFamily="34" charset="0"/>
                <a:ea typeface="Verdana" pitchFamily="34" charset="0"/>
                <a:cs typeface="Verdana" pitchFamily="34" charset="0"/>
              </a:rPr>
              <a:t> </a:t>
            </a:r>
            <a:r>
              <a:rPr lang="en-US" sz="1100" b="1" dirty="0" err="1" smtClean="0">
                <a:solidFill>
                  <a:srgbClr val="000000"/>
                </a:solidFill>
                <a:latin typeface="Verdana" pitchFamily="34" charset="0"/>
                <a:ea typeface="Verdana" pitchFamily="34" charset="0"/>
                <a:cs typeface="Verdana" pitchFamily="34" charset="0"/>
              </a:rPr>
              <a:t>Kannan</a:t>
            </a:r>
            <a:r>
              <a:rPr lang="en-US" sz="1100" b="1" dirty="0" smtClean="0">
                <a:solidFill>
                  <a:srgbClr val="000000"/>
                </a:solidFill>
                <a:latin typeface="Verdana" pitchFamily="34" charset="0"/>
                <a:ea typeface="Verdana" pitchFamily="34" charset="0"/>
                <a:cs typeface="Verdana" pitchFamily="34" charset="0"/>
              </a:rPr>
              <a:t>.</a:t>
            </a:r>
            <a:endParaRPr lang="en-US" sz="1100" b="1" dirty="0">
              <a:solidFill>
                <a:srgbClr val="000000"/>
              </a:solidFill>
              <a:latin typeface="Verdana" pitchFamily="34" charset="0"/>
              <a:ea typeface="Verdana" pitchFamily="34" charset="0"/>
              <a:cs typeface="Verdana" pitchFamily="34" charset="0"/>
            </a:endParaRPr>
          </a:p>
        </p:txBody>
      </p:sp>
      <p:pic>
        <p:nvPicPr>
          <p:cNvPr id="10" name="Picture 2" descr="C:\Users\dell\Desktop\p1.jpg"/>
          <p:cNvPicPr>
            <a:picLocks noChangeAspect="1" noChangeArrowheads="1"/>
          </p:cNvPicPr>
          <p:nvPr/>
        </p:nvPicPr>
        <p:blipFill>
          <a:blip r:embed="rId4"/>
          <a:srcRect/>
          <a:stretch>
            <a:fillRect/>
          </a:stretch>
        </p:blipFill>
        <p:spPr bwMode="auto">
          <a:xfrm>
            <a:off x="2373303" y="6561146"/>
            <a:ext cx="4191029" cy="314327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544145" y="5596733"/>
            <a:ext cx="7715304" cy="214314"/>
            <a:chOff x="0" y="0"/>
            <a:chExt cx="3584708" cy="124915"/>
          </a:xfrm>
        </p:grpSpPr>
        <p:sp>
          <p:nvSpPr>
            <p:cNvPr id="3" name="Freeform 3"/>
            <p:cNvSpPr/>
            <p:nvPr/>
          </p:nvSpPr>
          <p:spPr>
            <a:xfrm>
              <a:off x="0" y="0"/>
              <a:ext cx="3584708" cy="124915"/>
            </a:xfrm>
            <a:custGeom>
              <a:avLst/>
              <a:gdLst/>
              <a:ahLst/>
              <a:cxnLst/>
              <a:rect l="l" t="t" r="r" b="b"/>
              <a:pathLst>
                <a:path w="3584708" h="124915">
                  <a:moveTo>
                    <a:pt x="0" y="0"/>
                  </a:moveTo>
                  <a:lnTo>
                    <a:pt x="3584708" y="0"/>
                  </a:lnTo>
                  <a:lnTo>
                    <a:pt x="3584708" y="124915"/>
                  </a:lnTo>
                  <a:lnTo>
                    <a:pt x="0" y="124915"/>
                  </a:lnTo>
                  <a:close/>
                </a:path>
              </a:pathLst>
            </a:custGeom>
            <a:solidFill>
              <a:srgbClr val="E92156"/>
            </a:solidFill>
          </p:spPr>
        </p:sp>
        <p:sp>
          <p:nvSpPr>
            <p:cNvPr id="4" name="TextBox 4"/>
            <p:cNvSpPr txBox="1"/>
            <p:nvPr/>
          </p:nvSpPr>
          <p:spPr>
            <a:xfrm>
              <a:off x="0" y="-19050"/>
              <a:ext cx="3584708" cy="143965"/>
            </a:xfrm>
            <a:prstGeom prst="rect">
              <a:avLst/>
            </a:prstGeom>
          </p:spPr>
          <p:txBody>
            <a:bodyPr lIns="28512" tIns="28512" rIns="28512" bIns="28512" rtlCol="0" anchor="ctr"/>
            <a:lstStyle/>
            <a:p>
              <a:pPr algn="ctr">
                <a:lnSpc>
                  <a:spcPts val="1100"/>
                </a:lnSpc>
                <a:spcBef>
                  <a:spcPct val="0"/>
                </a:spcBef>
              </a:pPr>
              <a:endParaRPr/>
            </a:p>
          </p:txBody>
        </p:sp>
      </p:grpSp>
      <p:sp>
        <p:nvSpPr>
          <p:cNvPr id="11" name="Freeform 11"/>
          <p:cNvSpPr/>
          <p:nvPr/>
        </p:nvSpPr>
        <p:spPr>
          <a:xfrm rot="-10800000">
            <a:off x="-1" y="-1"/>
            <a:ext cx="2492367" cy="1489050"/>
          </a:xfrm>
          <a:custGeom>
            <a:avLst/>
            <a:gdLst/>
            <a:ahLst/>
            <a:cxnLst/>
            <a:rect l="l" t="t" r="r" b="b"/>
            <a:pathLst>
              <a:path w="2893103" h="4879489">
                <a:moveTo>
                  <a:pt x="0" y="0"/>
                </a:moveTo>
                <a:lnTo>
                  <a:pt x="2893102" y="0"/>
                </a:lnTo>
                <a:lnTo>
                  <a:pt x="2893102" y="4879489"/>
                </a:lnTo>
                <a:lnTo>
                  <a:pt x="0" y="4879489"/>
                </a:lnTo>
                <a:lnTo>
                  <a:pt x="0" y="0"/>
                </a:lnTo>
                <a:close/>
              </a:path>
            </a:pathLst>
          </a:custGeom>
          <a:blipFill>
            <a:blip r:embed="rId2">
              <a:extLst>
                <a:ext uri="{96DAC541-7B7A-43D3-8B79-37D633B846F1}">
                  <asvg:svgBlip xmlns="" xmlns:asvg="http://schemas.microsoft.com/office/drawing/2016/SVG/main" r:embed="rId4"/>
                </a:ext>
              </a:extLst>
            </a:blip>
            <a:stretch>
              <a:fillRect r="-579672"/>
            </a:stretch>
          </a:blipFill>
        </p:spPr>
      </p:sp>
      <p:grpSp>
        <p:nvGrpSpPr>
          <p:cNvPr id="25" name="Group 25"/>
          <p:cNvGrpSpPr/>
          <p:nvPr/>
        </p:nvGrpSpPr>
        <p:grpSpPr>
          <a:xfrm>
            <a:off x="2135177" y="9973314"/>
            <a:ext cx="500065" cy="370323"/>
            <a:chOff x="0" y="0"/>
            <a:chExt cx="135773" cy="132716"/>
          </a:xfrm>
        </p:grpSpPr>
        <p:sp>
          <p:nvSpPr>
            <p:cNvPr id="26" name="Freeform 26"/>
            <p:cNvSpPr/>
            <p:nvPr/>
          </p:nvSpPr>
          <p:spPr>
            <a:xfrm>
              <a:off x="0" y="0"/>
              <a:ext cx="135773" cy="132716"/>
            </a:xfrm>
            <a:custGeom>
              <a:avLst/>
              <a:gdLst/>
              <a:ahLst/>
              <a:cxnLst/>
              <a:rect l="l" t="t" r="r" b="b"/>
              <a:pathLst>
                <a:path w="135773" h="132716">
                  <a:moveTo>
                    <a:pt x="0" y="0"/>
                  </a:moveTo>
                  <a:lnTo>
                    <a:pt x="135773" y="0"/>
                  </a:lnTo>
                  <a:lnTo>
                    <a:pt x="135773" y="132716"/>
                  </a:lnTo>
                  <a:lnTo>
                    <a:pt x="0" y="132716"/>
                  </a:lnTo>
                  <a:close/>
                </a:path>
              </a:pathLst>
            </a:custGeom>
            <a:solidFill>
              <a:srgbClr val="E92156"/>
            </a:solidFill>
          </p:spPr>
        </p:sp>
        <p:sp>
          <p:nvSpPr>
            <p:cNvPr id="27" name="TextBox 27"/>
            <p:cNvSpPr txBox="1"/>
            <p:nvPr/>
          </p:nvSpPr>
          <p:spPr>
            <a:xfrm>
              <a:off x="0" y="-28575"/>
              <a:ext cx="135773" cy="161291"/>
            </a:xfrm>
            <a:prstGeom prst="rect">
              <a:avLst/>
            </a:prstGeom>
          </p:spPr>
          <p:txBody>
            <a:bodyPr lIns="50800" tIns="50800" rIns="50800" bIns="50800" rtlCol="0" anchor="ctr"/>
            <a:lstStyle/>
            <a:p>
              <a:pPr algn="ctr">
                <a:lnSpc>
                  <a:spcPts val="1414"/>
                </a:lnSpc>
              </a:pPr>
              <a:endParaRPr/>
            </a:p>
          </p:txBody>
        </p:sp>
      </p:grpSp>
      <p:sp>
        <p:nvSpPr>
          <p:cNvPr id="28" name="Freeform 28"/>
          <p:cNvSpPr/>
          <p:nvPr/>
        </p:nvSpPr>
        <p:spPr>
          <a:xfrm>
            <a:off x="2206615" y="9990170"/>
            <a:ext cx="357190" cy="322097"/>
          </a:xfrm>
          <a:custGeom>
            <a:avLst/>
            <a:gdLst/>
            <a:ahLst/>
            <a:cxnLst/>
            <a:rect l="l" t="t" r="r" b="b"/>
            <a:pathLst>
              <a:path w="273368" h="235585">
                <a:moveTo>
                  <a:pt x="0" y="0"/>
                </a:moveTo>
                <a:lnTo>
                  <a:pt x="273368" y="0"/>
                </a:lnTo>
                <a:lnTo>
                  <a:pt x="273368" y="235585"/>
                </a:lnTo>
                <a:lnTo>
                  <a:pt x="0" y="235585"/>
                </a:lnTo>
                <a:lnTo>
                  <a:pt x="0" y="0"/>
                </a:lnTo>
                <a:close/>
              </a:path>
            </a:pathLst>
          </a:custGeom>
          <a:blipFill>
            <a:blip r:embed="rId5" cstate="print">
              <a:extLst>
                <a:ext uri="{96DAC541-7B7A-43D3-8B79-37D633B846F1}">
                  <asvg:svgBlip xmlns="" xmlns:asvg="http://schemas.microsoft.com/office/drawing/2016/SVG/main" r:embed="rId6"/>
                </a:ext>
              </a:extLst>
            </a:blip>
            <a:stretch>
              <a:fillRect/>
            </a:stretch>
          </a:blipFill>
        </p:spPr>
      </p:sp>
      <p:sp>
        <p:nvSpPr>
          <p:cNvPr id="29" name="TextBox 29"/>
          <p:cNvSpPr txBox="1"/>
          <p:nvPr/>
        </p:nvSpPr>
        <p:spPr>
          <a:xfrm>
            <a:off x="4635507" y="10023854"/>
            <a:ext cx="2143139" cy="256480"/>
          </a:xfrm>
          <a:prstGeom prst="rect">
            <a:avLst/>
          </a:prstGeom>
        </p:spPr>
        <p:txBody>
          <a:bodyPr wrap="square" lIns="0" tIns="0" rIns="0" bIns="0" rtlCol="0" anchor="t">
            <a:spAutoFit/>
          </a:bodyPr>
          <a:lstStyle/>
          <a:p>
            <a:pPr>
              <a:lnSpc>
                <a:spcPts val="1960"/>
              </a:lnSpc>
            </a:pPr>
            <a:r>
              <a:rPr lang="en-US" sz="1400" dirty="0">
                <a:solidFill>
                  <a:srgbClr val="000000"/>
                </a:solidFill>
                <a:latin typeface="PT Sans"/>
              </a:rPr>
              <a:t>info@readersinstitute.com</a:t>
            </a:r>
          </a:p>
        </p:txBody>
      </p:sp>
      <p:sp>
        <p:nvSpPr>
          <p:cNvPr id="30" name="TextBox 30"/>
          <p:cNvSpPr txBox="1"/>
          <p:nvPr/>
        </p:nvSpPr>
        <p:spPr>
          <a:xfrm>
            <a:off x="2778118" y="9998063"/>
            <a:ext cx="1928826" cy="282129"/>
          </a:xfrm>
          <a:prstGeom prst="rect">
            <a:avLst/>
          </a:prstGeom>
        </p:spPr>
        <p:txBody>
          <a:bodyPr wrap="square" lIns="0" tIns="0" rIns="0" bIns="0" rtlCol="0" anchor="t">
            <a:spAutoFit/>
          </a:bodyPr>
          <a:lstStyle/>
          <a:p>
            <a:pPr>
              <a:lnSpc>
                <a:spcPts val="2239"/>
              </a:lnSpc>
            </a:pPr>
            <a:r>
              <a:rPr lang="en-US" sz="1599" dirty="0">
                <a:solidFill>
                  <a:srgbClr val="000000"/>
                </a:solidFill>
                <a:latin typeface="Montserrat Heavy"/>
              </a:rPr>
              <a:t>+</a:t>
            </a:r>
            <a:r>
              <a:rPr lang="en-US" sz="1599" dirty="0" smtClean="0">
                <a:solidFill>
                  <a:srgbClr val="000000"/>
                </a:solidFill>
                <a:latin typeface="Montserrat Heavy"/>
              </a:rPr>
              <a:t>91-93376 48807</a:t>
            </a:r>
            <a:endParaRPr lang="en-US" sz="1599" dirty="0">
              <a:solidFill>
                <a:srgbClr val="000000"/>
              </a:solidFill>
              <a:latin typeface="Montserrat Heavy"/>
            </a:endParaRPr>
          </a:p>
        </p:txBody>
      </p:sp>
      <p:grpSp>
        <p:nvGrpSpPr>
          <p:cNvPr id="31" name="Group 31"/>
          <p:cNvGrpSpPr/>
          <p:nvPr/>
        </p:nvGrpSpPr>
        <p:grpSpPr>
          <a:xfrm>
            <a:off x="871503" y="311440"/>
            <a:ext cx="717836" cy="717836"/>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a:stretch>
            </a:blipFill>
          </p:spPr>
        </p:sp>
      </p:grpSp>
      <p:sp>
        <p:nvSpPr>
          <p:cNvPr id="35" name="TextBox 35"/>
          <p:cNvSpPr txBox="1"/>
          <p:nvPr/>
        </p:nvSpPr>
        <p:spPr>
          <a:xfrm>
            <a:off x="1713896" y="952392"/>
            <a:ext cx="4860531" cy="961802"/>
          </a:xfrm>
          <a:prstGeom prst="rect">
            <a:avLst/>
          </a:prstGeom>
        </p:spPr>
        <p:txBody>
          <a:bodyPr lIns="0" tIns="0" rIns="0" bIns="0" rtlCol="0" anchor="t">
            <a:spAutoFit/>
          </a:bodyPr>
          <a:lstStyle/>
          <a:p>
            <a:pPr>
              <a:lnSpc>
                <a:spcPts val="2947"/>
              </a:lnSpc>
            </a:pPr>
            <a:endParaRPr lang="en-US" sz="2105" dirty="0">
              <a:solidFill>
                <a:schemeClr val="bg1">
                  <a:lumMod val="95000"/>
                </a:schemeClr>
              </a:solidFill>
              <a:latin typeface="Glacial Indifference Bold"/>
            </a:endParaRPr>
          </a:p>
          <a:p>
            <a:pPr>
              <a:lnSpc>
                <a:spcPts val="4627"/>
              </a:lnSpc>
            </a:pPr>
            <a:endParaRPr/>
          </a:p>
        </p:txBody>
      </p:sp>
      <p:sp>
        <p:nvSpPr>
          <p:cNvPr id="36" name="TextBox 36"/>
          <p:cNvSpPr txBox="1"/>
          <p:nvPr/>
        </p:nvSpPr>
        <p:spPr>
          <a:xfrm>
            <a:off x="492102" y="1774800"/>
            <a:ext cx="6072229" cy="6976269"/>
          </a:xfrm>
          <a:prstGeom prst="rect">
            <a:avLst/>
          </a:prstGeom>
        </p:spPr>
        <p:txBody>
          <a:bodyPr wrap="square" lIns="0" tIns="0" rIns="0" bIns="0" rtlCol="0" anchor="t">
            <a:spAutoFit/>
          </a:bodyPr>
          <a:lstStyle/>
          <a:p>
            <a:pPr algn="ctr">
              <a:lnSpc>
                <a:spcPts val="1663"/>
              </a:lnSpc>
              <a:spcBef>
                <a:spcPct val="0"/>
              </a:spcBef>
            </a:pPr>
            <a:r>
              <a:rPr lang="en-US" sz="2000" b="1" dirty="0" smtClean="0">
                <a:solidFill>
                  <a:srgbClr val="002060"/>
                </a:solidFill>
                <a:latin typeface="Script MT Bold" pitchFamily="66" charset="0"/>
                <a:ea typeface="Verdana" pitchFamily="34" charset="0"/>
                <a:cs typeface="Verdana" pitchFamily="34" charset="0"/>
              </a:rPr>
              <a:t>An appeal to the parents</a:t>
            </a:r>
            <a:endParaRPr lang="en-US" sz="2000" b="1" dirty="0">
              <a:solidFill>
                <a:srgbClr val="002060"/>
              </a:solidFill>
              <a:latin typeface="Script MT Bold" pitchFamily="66" charset="0"/>
              <a:ea typeface="Verdana" pitchFamily="34" charset="0"/>
              <a:cs typeface="Verdana" pitchFamily="34" charset="0"/>
            </a:endParaRPr>
          </a:p>
          <a:p>
            <a:pPr algn="just">
              <a:lnSpc>
                <a:spcPts val="1663"/>
              </a:lnSpc>
              <a:spcBef>
                <a:spcPct val="0"/>
              </a:spcBef>
            </a:pPr>
            <a:endParaRPr lang="en-US" sz="1200" i="1" dirty="0" smtClean="0">
              <a:solidFill>
                <a:srgbClr val="000000"/>
              </a:solidFill>
              <a:latin typeface="Aharoni" pitchFamily="2" charset="-79"/>
              <a:cs typeface="Aharoni" pitchFamily="2" charset="-79"/>
            </a:endParaRPr>
          </a:p>
          <a:p>
            <a:pPr algn="just">
              <a:lnSpc>
                <a:spcPts val="1663"/>
              </a:lnSpc>
              <a:spcBef>
                <a:spcPct val="0"/>
              </a:spcBef>
            </a:pPr>
            <a:endParaRPr lang="en-US" sz="1200" i="1" dirty="0" smtClean="0">
              <a:solidFill>
                <a:srgbClr val="000000"/>
              </a:solidFill>
              <a:latin typeface="Aharoni" pitchFamily="2" charset="-79"/>
              <a:cs typeface="Aharoni" pitchFamily="2" charset="-79"/>
            </a:endParaRPr>
          </a:p>
          <a:p>
            <a:pPr algn="just">
              <a:lnSpc>
                <a:spcPts val="1663"/>
              </a:lnSpc>
              <a:spcBef>
                <a:spcPct val="0"/>
              </a:spcBef>
            </a:pPr>
            <a:endParaRPr lang="en-US" sz="1200" i="1" dirty="0" smtClean="0">
              <a:solidFill>
                <a:srgbClr val="000000"/>
              </a:solidFill>
              <a:latin typeface="Aparajita" pitchFamily="34" charset="0"/>
              <a:cs typeface="Aparajita" pitchFamily="34" charset="0"/>
            </a:endParaRPr>
          </a:p>
          <a:p>
            <a:pPr algn="just">
              <a:lnSpc>
                <a:spcPts val="1663"/>
              </a:lnSpc>
              <a:spcBef>
                <a:spcPct val="0"/>
              </a:spcBef>
            </a:pPr>
            <a:r>
              <a:rPr lang="en-US" sz="1600" i="1" dirty="0" smtClean="0">
                <a:latin typeface="Aparajita" pitchFamily="34" charset="0"/>
                <a:ea typeface="Verdana" pitchFamily="34" charset="0"/>
                <a:cs typeface="Aparajita" pitchFamily="34" charset="0"/>
              </a:rPr>
              <a:t>New education </a:t>
            </a:r>
            <a:r>
              <a:rPr lang="en-US" sz="1600" i="1" dirty="0">
                <a:latin typeface="Aparajita" pitchFamily="34" charset="0"/>
                <a:ea typeface="Verdana" pitchFamily="34" charset="0"/>
                <a:cs typeface="Aparajita" pitchFamily="34" charset="0"/>
              </a:rPr>
              <a:t>policy commands a uniform standard of education in all states. But, unfortunately, there is a severe mismatch in this aspect as compared to some states like Andhra Pradesh, </a:t>
            </a:r>
            <a:r>
              <a:rPr lang="en-US" sz="1600" i="1" dirty="0" err="1">
                <a:latin typeface="Aparajita" pitchFamily="34" charset="0"/>
                <a:ea typeface="Verdana" pitchFamily="34" charset="0"/>
                <a:cs typeface="Aparajita" pitchFamily="34" charset="0"/>
              </a:rPr>
              <a:t>Telangana</a:t>
            </a:r>
            <a:r>
              <a:rPr lang="en-US" sz="1600" i="1" dirty="0">
                <a:latin typeface="Aparajita" pitchFamily="34" charset="0"/>
                <a:ea typeface="Verdana" pitchFamily="34" charset="0"/>
                <a:cs typeface="Aparajita" pitchFamily="34" charset="0"/>
              </a:rPr>
              <a:t>, Kota etc. Based upon the vast experience and expertise of our team members all over the country, we proclaim that the </a:t>
            </a:r>
            <a:r>
              <a:rPr lang="en-US" sz="1600" i="1" dirty="0" smtClean="0">
                <a:latin typeface="Aparajita" pitchFamily="34" charset="0"/>
                <a:ea typeface="Verdana" pitchFamily="34" charset="0"/>
                <a:cs typeface="Aparajita" pitchFamily="34" charset="0"/>
              </a:rPr>
              <a:t>result </a:t>
            </a:r>
            <a:r>
              <a:rPr lang="en-US" sz="1600" i="1" dirty="0">
                <a:latin typeface="Aparajita" pitchFamily="34" charset="0"/>
                <a:ea typeface="Verdana" pitchFamily="34" charset="0"/>
                <a:cs typeface="Aparajita" pitchFamily="34" charset="0"/>
              </a:rPr>
              <a:t>of </a:t>
            </a:r>
            <a:r>
              <a:rPr lang="en-US" sz="1600" i="1" dirty="0" err="1">
                <a:latin typeface="Aparajita" pitchFamily="34" charset="0"/>
                <a:ea typeface="Verdana" pitchFamily="34" charset="0"/>
                <a:cs typeface="Aparajita" pitchFamily="34" charset="0"/>
              </a:rPr>
              <a:t>Odisha</a:t>
            </a:r>
            <a:r>
              <a:rPr lang="en-US" sz="1600" i="1" dirty="0">
                <a:latin typeface="Aparajita" pitchFamily="34" charset="0"/>
                <a:ea typeface="Verdana" pitchFamily="34" charset="0"/>
                <a:cs typeface="Aparajita" pitchFamily="34" charset="0"/>
              </a:rPr>
              <a:t> in JEE and NEET </a:t>
            </a:r>
            <a:r>
              <a:rPr lang="en-US" sz="1600" i="1" dirty="0" smtClean="0">
                <a:latin typeface="Aparajita" pitchFamily="34" charset="0"/>
                <a:ea typeface="Verdana" pitchFamily="34" charset="0"/>
                <a:cs typeface="Aparajita" pitchFamily="34" charset="0"/>
              </a:rPr>
              <a:t>are </a:t>
            </a:r>
            <a:r>
              <a:rPr lang="en-US" sz="1600" i="1" dirty="0">
                <a:latin typeface="Aparajita" pitchFamily="34" charset="0"/>
                <a:ea typeface="Verdana" pitchFamily="34" charset="0"/>
                <a:cs typeface="Aparajita" pitchFamily="34" charset="0"/>
              </a:rPr>
              <a:t>devastating. Who is responsible for this? Can we blame the teachers, students, parents, government or some others? It is a matter of introspection.  It is our prime motive to enhance the results of  NEET and JEE to re-establish the past glory of </a:t>
            </a:r>
            <a:r>
              <a:rPr lang="en-US" sz="1600" i="1" dirty="0" err="1">
                <a:latin typeface="Aparajita" pitchFamily="34" charset="0"/>
                <a:ea typeface="Verdana" pitchFamily="34" charset="0"/>
                <a:cs typeface="Aparajita" pitchFamily="34" charset="0"/>
              </a:rPr>
              <a:t>Odisha</a:t>
            </a:r>
            <a:r>
              <a:rPr lang="en-US" sz="1600" i="1" dirty="0">
                <a:latin typeface="Aparajita" pitchFamily="34" charset="0"/>
                <a:ea typeface="Verdana" pitchFamily="34" charset="0"/>
                <a:cs typeface="Aparajita" pitchFamily="34" charset="0"/>
              </a:rPr>
              <a:t>.</a:t>
            </a:r>
          </a:p>
          <a:p>
            <a:pPr algn="just">
              <a:lnSpc>
                <a:spcPts val="1663"/>
              </a:lnSpc>
              <a:spcBef>
                <a:spcPct val="0"/>
              </a:spcBef>
            </a:pPr>
            <a:r>
              <a:rPr lang="en-US" sz="1600" i="1" dirty="0">
                <a:latin typeface="Aparajita" pitchFamily="34" charset="0"/>
                <a:ea typeface="Verdana" pitchFamily="34" charset="0"/>
                <a:cs typeface="Aparajita" pitchFamily="34" charset="0"/>
              </a:rPr>
              <a:t> Our journey for imparting education in </a:t>
            </a:r>
            <a:r>
              <a:rPr lang="en-US" sz="1600" i="1" dirty="0" err="1">
                <a:latin typeface="Aparajita" pitchFamily="34" charset="0"/>
                <a:ea typeface="Verdana" pitchFamily="34" charset="0"/>
                <a:cs typeface="Aparajita" pitchFamily="34" charset="0"/>
              </a:rPr>
              <a:t>Odisha</a:t>
            </a:r>
            <a:r>
              <a:rPr lang="en-US" sz="1600" i="1" dirty="0">
                <a:latin typeface="Aparajita" pitchFamily="34" charset="0"/>
                <a:ea typeface="Verdana" pitchFamily="34" charset="0"/>
                <a:cs typeface="Aparajita" pitchFamily="34" charset="0"/>
              </a:rPr>
              <a:t> started in 2020.We used to work with the eminent institutes in the field of JEE and NEET education outside </a:t>
            </a:r>
            <a:r>
              <a:rPr lang="en-US" sz="1600" i="1" dirty="0" err="1">
                <a:latin typeface="Aparajita" pitchFamily="34" charset="0"/>
                <a:ea typeface="Verdana" pitchFamily="34" charset="0"/>
                <a:cs typeface="Aparajita" pitchFamily="34" charset="0"/>
              </a:rPr>
              <a:t>Odisha</a:t>
            </a:r>
            <a:r>
              <a:rPr lang="en-US" sz="1600" i="1" dirty="0">
                <a:latin typeface="Aparajita" pitchFamily="34" charset="0"/>
                <a:ea typeface="Verdana" pitchFamily="34" charset="0"/>
                <a:cs typeface="Aparajita" pitchFamily="34" charset="0"/>
              </a:rPr>
              <a:t>. By the request of some institute at </a:t>
            </a:r>
            <a:r>
              <a:rPr lang="en-US" sz="1600" i="1" dirty="0" err="1">
                <a:latin typeface="Aparajita" pitchFamily="34" charset="0"/>
                <a:ea typeface="Verdana" pitchFamily="34" charset="0"/>
                <a:cs typeface="Aparajita" pitchFamily="34" charset="0"/>
              </a:rPr>
              <a:t>Balasore</a:t>
            </a:r>
            <a:r>
              <a:rPr lang="en-US" sz="1600" i="1" dirty="0">
                <a:latin typeface="Aparajita" pitchFamily="34" charset="0"/>
                <a:ea typeface="Verdana" pitchFamily="34" charset="0"/>
                <a:cs typeface="Aparajita" pitchFamily="34" charset="0"/>
              </a:rPr>
              <a:t> we associated with them. Advertising our name and fame and our online classes they managed to gather hundreds of students. After getting the strength they tried to manage the classes with many foul means. This manipulation was totally unacceptable for us and we decided to distance from </a:t>
            </a:r>
            <a:r>
              <a:rPr lang="en-US" sz="1600" i="1" dirty="0" smtClean="0">
                <a:latin typeface="Aparajita" pitchFamily="34" charset="0"/>
                <a:ea typeface="Verdana" pitchFamily="34" charset="0"/>
                <a:cs typeface="Aparajita" pitchFamily="34" charset="0"/>
              </a:rPr>
              <a:t>them. Eventually, after </a:t>
            </a:r>
            <a:r>
              <a:rPr lang="en-US" sz="1600" i="1" dirty="0">
                <a:latin typeface="Aparajita" pitchFamily="34" charset="0"/>
                <a:ea typeface="Verdana" pitchFamily="34" charset="0"/>
                <a:cs typeface="Aparajita" pitchFamily="34" charset="0"/>
              </a:rPr>
              <a:t>Covid-19, in 2022, we established </a:t>
            </a:r>
            <a:r>
              <a:rPr lang="en-US" sz="1600" b="1" i="1" dirty="0">
                <a:latin typeface="Aparajita" pitchFamily="34" charset="0"/>
                <a:ea typeface="Verdana" pitchFamily="34" charset="0"/>
                <a:cs typeface="Aparajita" pitchFamily="34" charset="0"/>
              </a:rPr>
              <a:t>Readers Institute </a:t>
            </a:r>
            <a:r>
              <a:rPr lang="en-US" sz="1600" i="1" dirty="0">
                <a:latin typeface="Aparajita" pitchFamily="34" charset="0"/>
                <a:ea typeface="Verdana" pitchFamily="34" charset="0"/>
                <a:cs typeface="Aparajita" pitchFamily="34" charset="0"/>
              </a:rPr>
              <a:t>and produced 25% result in JEE, NEET and others in </a:t>
            </a:r>
            <a:r>
              <a:rPr lang="en-US" sz="1600" i="1" dirty="0" smtClean="0">
                <a:latin typeface="Aparajita" pitchFamily="34" charset="0"/>
                <a:ea typeface="Verdana" pitchFamily="34" charset="0"/>
                <a:cs typeface="Aparajita" pitchFamily="34" charset="0"/>
              </a:rPr>
              <a:t>the first </a:t>
            </a:r>
            <a:r>
              <a:rPr lang="en-US" sz="1600" i="1" dirty="0">
                <a:latin typeface="Aparajita" pitchFamily="34" charset="0"/>
                <a:ea typeface="Verdana" pitchFamily="34" charset="0"/>
                <a:cs typeface="Aparajita" pitchFamily="34" charset="0"/>
              </a:rPr>
              <a:t>session (2022-23). A group of academicians, educators and authors are associated with </a:t>
            </a:r>
            <a:r>
              <a:rPr lang="en-US" sz="1600" i="1" dirty="0" smtClean="0">
                <a:latin typeface="Aparajita" pitchFamily="34" charset="0"/>
                <a:ea typeface="Verdana" pitchFamily="34" charset="0"/>
                <a:cs typeface="Aparajita" pitchFamily="34" charset="0"/>
              </a:rPr>
              <a:t>the </a:t>
            </a:r>
            <a:r>
              <a:rPr lang="en-US" sz="1600" i="1" dirty="0">
                <a:latin typeface="Aparajita" pitchFamily="34" charset="0"/>
                <a:ea typeface="Verdana" pitchFamily="34" charset="0"/>
                <a:cs typeface="Aparajita" pitchFamily="34" charset="0"/>
              </a:rPr>
              <a:t>institute in hybrid mode</a:t>
            </a:r>
            <a:r>
              <a:rPr lang="en-US" sz="1600" i="1" dirty="0" smtClean="0">
                <a:latin typeface="Aparajita" pitchFamily="34" charset="0"/>
                <a:ea typeface="Verdana" pitchFamily="34" charset="0"/>
                <a:cs typeface="Aparajita" pitchFamily="34" charset="0"/>
              </a:rPr>
              <a:t>.</a:t>
            </a:r>
          </a:p>
          <a:p>
            <a:pPr algn="just">
              <a:lnSpc>
                <a:spcPts val="1663"/>
              </a:lnSpc>
              <a:spcBef>
                <a:spcPct val="0"/>
              </a:spcBef>
            </a:pPr>
            <a:r>
              <a:rPr lang="en-US" sz="1600" i="1" dirty="0" smtClean="0">
                <a:latin typeface="Aparajita" pitchFamily="34" charset="0"/>
                <a:ea typeface="Verdana" pitchFamily="34" charset="0"/>
                <a:cs typeface="Aparajita" pitchFamily="34" charset="0"/>
              </a:rPr>
              <a:t>Now, let us try to answer the afore-mentioned questions regarding the failure of the result in </a:t>
            </a:r>
            <a:r>
              <a:rPr lang="en-US" sz="1600" i="1" dirty="0" err="1" smtClean="0">
                <a:latin typeface="Aparajita" pitchFamily="34" charset="0"/>
                <a:ea typeface="Verdana" pitchFamily="34" charset="0"/>
                <a:cs typeface="Aparajita" pitchFamily="34" charset="0"/>
              </a:rPr>
              <a:t>Odisha</a:t>
            </a:r>
            <a:r>
              <a:rPr lang="en-US" sz="1600" i="1" dirty="0" smtClean="0">
                <a:latin typeface="Aparajita" pitchFamily="34" charset="0"/>
                <a:ea typeface="Verdana" pitchFamily="34" charset="0"/>
                <a:cs typeface="Aparajita" pitchFamily="34" charset="0"/>
              </a:rPr>
              <a:t>. The first step for the parents is to select the institute by verifying whether the institute is run by an academician or not. An academician knows how to probe the standard of  students and adopt a holistic approach for educating them. Furthermore, he understands the worth of a teacher. But, in general, the impertinent behavior of the non-academicians towards the students and teachers is unacceptable. Their manipulation of the results of students to satisfy the parents is notorious  and disgraceful. The illicit practice of inviting the educators and exploiting them after attaining the pseudo-success must be condemned. The parents should realize these facts. Therefore, an association of the parents and academicians is highly desirable for improving the results of JEE, NEET , OUAT and others in </a:t>
            </a:r>
            <a:r>
              <a:rPr lang="en-US" sz="1600" i="1" dirty="0" err="1" smtClean="0">
                <a:latin typeface="Aparajita" pitchFamily="34" charset="0"/>
                <a:ea typeface="Verdana" pitchFamily="34" charset="0"/>
                <a:cs typeface="Aparajita" pitchFamily="34" charset="0"/>
              </a:rPr>
              <a:t>Odisha</a:t>
            </a:r>
            <a:r>
              <a:rPr lang="en-US" sz="1600" i="1" dirty="0" smtClean="0">
                <a:latin typeface="Aparajita" pitchFamily="34" charset="0"/>
                <a:ea typeface="Verdana" pitchFamily="34" charset="0"/>
                <a:cs typeface="Aparajita" pitchFamily="34" charset="0"/>
              </a:rPr>
              <a:t>.</a:t>
            </a:r>
          </a:p>
          <a:p>
            <a:pPr algn="just">
              <a:lnSpc>
                <a:spcPts val="1663"/>
              </a:lnSpc>
              <a:spcBef>
                <a:spcPct val="0"/>
              </a:spcBef>
            </a:pPr>
            <a:endParaRPr lang="en-US" sz="1600" dirty="0">
              <a:solidFill>
                <a:srgbClr val="00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31858"/>
            <a:ext cx="6605353" cy="230175"/>
            <a:chOff x="0" y="0"/>
            <a:chExt cx="3584708" cy="124915"/>
          </a:xfrm>
        </p:grpSpPr>
        <p:sp>
          <p:nvSpPr>
            <p:cNvPr id="3" name="Freeform 3"/>
            <p:cNvSpPr/>
            <p:nvPr/>
          </p:nvSpPr>
          <p:spPr>
            <a:xfrm>
              <a:off x="0" y="0"/>
              <a:ext cx="3584708" cy="124915"/>
            </a:xfrm>
            <a:custGeom>
              <a:avLst/>
              <a:gdLst/>
              <a:ahLst/>
              <a:cxnLst/>
              <a:rect l="l" t="t" r="r" b="b"/>
              <a:pathLst>
                <a:path w="3584708" h="124915">
                  <a:moveTo>
                    <a:pt x="0" y="0"/>
                  </a:moveTo>
                  <a:lnTo>
                    <a:pt x="3584708" y="0"/>
                  </a:lnTo>
                  <a:lnTo>
                    <a:pt x="3584708" y="124915"/>
                  </a:lnTo>
                  <a:lnTo>
                    <a:pt x="0" y="124915"/>
                  </a:lnTo>
                  <a:close/>
                </a:path>
              </a:pathLst>
            </a:custGeom>
            <a:solidFill>
              <a:srgbClr val="E92156"/>
            </a:solidFill>
          </p:spPr>
        </p:sp>
        <p:sp>
          <p:nvSpPr>
            <p:cNvPr id="4" name="TextBox 4"/>
            <p:cNvSpPr txBox="1"/>
            <p:nvPr/>
          </p:nvSpPr>
          <p:spPr>
            <a:xfrm>
              <a:off x="0" y="-19050"/>
              <a:ext cx="3584708" cy="143965"/>
            </a:xfrm>
            <a:prstGeom prst="rect">
              <a:avLst/>
            </a:prstGeom>
          </p:spPr>
          <p:txBody>
            <a:bodyPr lIns="28512" tIns="28512" rIns="28512" bIns="28512" rtlCol="0" anchor="ctr"/>
            <a:lstStyle/>
            <a:p>
              <a:pPr algn="ctr">
                <a:lnSpc>
                  <a:spcPts val="1100"/>
                </a:lnSpc>
                <a:spcBef>
                  <a:spcPct val="0"/>
                </a:spcBef>
              </a:pPr>
              <a:endParaRPr/>
            </a:p>
          </p:txBody>
        </p:sp>
      </p:grpSp>
      <p:grpSp>
        <p:nvGrpSpPr>
          <p:cNvPr id="25" name="Group 25"/>
          <p:cNvGrpSpPr/>
          <p:nvPr/>
        </p:nvGrpSpPr>
        <p:grpSpPr>
          <a:xfrm>
            <a:off x="634978" y="346040"/>
            <a:ext cx="785818" cy="714380"/>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a:stretch>
            </a:blipFill>
          </p:spPr>
        </p:sp>
      </p:grpSp>
      <p:sp>
        <p:nvSpPr>
          <p:cNvPr id="27" name="TextBox 27"/>
          <p:cNvSpPr txBox="1"/>
          <p:nvPr/>
        </p:nvSpPr>
        <p:spPr>
          <a:xfrm>
            <a:off x="706417" y="1774801"/>
            <a:ext cx="4857783" cy="5745163"/>
          </a:xfrm>
          <a:prstGeom prst="rect">
            <a:avLst/>
          </a:prstGeom>
        </p:spPr>
        <p:txBody>
          <a:bodyPr wrap="square" lIns="0" tIns="0" rIns="0" bIns="0" rtlCol="0" anchor="t">
            <a:spAutoFit/>
          </a:bodyPr>
          <a:lstStyle/>
          <a:p>
            <a:pPr algn="ctr">
              <a:lnSpc>
                <a:spcPts val="1414"/>
              </a:lnSpc>
              <a:spcBef>
                <a:spcPct val="0"/>
              </a:spcBef>
            </a:pPr>
            <a:r>
              <a:rPr lang="en-US" sz="1600" b="1" dirty="0" smtClean="0">
                <a:solidFill>
                  <a:srgbClr val="00B050"/>
                </a:solidFill>
                <a:latin typeface="Bookman Old Style" pitchFamily="18" charset="0"/>
              </a:rPr>
              <a:t>CONVICTION</a:t>
            </a:r>
          </a:p>
          <a:p>
            <a:pPr algn="ctr">
              <a:lnSpc>
                <a:spcPts val="1414"/>
              </a:lnSpc>
              <a:spcBef>
                <a:spcPct val="0"/>
              </a:spcBef>
            </a:pPr>
            <a:endParaRPr lang="en-US" sz="2000" b="1" dirty="0" smtClean="0">
              <a:solidFill>
                <a:srgbClr val="00B050"/>
              </a:solidFill>
              <a:latin typeface="Bookman Old Style" pitchFamily="18" charset="0"/>
            </a:endParaRPr>
          </a:p>
          <a:p>
            <a:pPr algn="just">
              <a:lnSpc>
                <a:spcPts val="1414"/>
              </a:lnSpc>
              <a:spcBef>
                <a:spcPct val="0"/>
              </a:spcBef>
            </a:pPr>
            <a:r>
              <a:rPr lang="en-US" sz="1200" dirty="0" smtClean="0">
                <a:solidFill>
                  <a:srgbClr val="000000"/>
                </a:solidFill>
                <a:latin typeface="Bookman Old Style" pitchFamily="18" charset="0"/>
                <a:ea typeface="Verdana" pitchFamily="34" charset="0"/>
                <a:cs typeface="Verdana" pitchFamily="34" charset="0"/>
              </a:rPr>
              <a:t> </a:t>
            </a:r>
            <a:r>
              <a:rPr lang="en-US" sz="1200" i="1" dirty="0">
                <a:solidFill>
                  <a:srgbClr val="FF0000"/>
                </a:solidFill>
                <a:latin typeface="Arial Rounded MT Bold" pitchFamily="34" charset="0"/>
                <a:ea typeface="Verdana" pitchFamily="34" charset="0"/>
                <a:cs typeface="Verdana" pitchFamily="34" charset="0"/>
              </a:rPr>
              <a:t>All branches of science such as Physics, Chemistry, Mathematics and </a:t>
            </a:r>
            <a:r>
              <a:rPr lang="en-US" sz="1200" i="1" dirty="0" smtClean="0">
                <a:solidFill>
                  <a:srgbClr val="FF0000"/>
                </a:solidFill>
                <a:latin typeface="Arial Rounded MT Bold" pitchFamily="34" charset="0"/>
                <a:ea typeface="Verdana" pitchFamily="34" charset="0"/>
                <a:cs typeface="Verdana" pitchFamily="34" charset="0"/>
              </a:rPr>
              <a:t>Biology (</a:t>
            </a:r>
            <a:r>
              <a:rPr lang="en-US" sz="1200" i="1" dirty="0">
                <a:solidFill>
                  <a:srgbClr val="FF0000"/>
                </a:solidFill>
                <a:latin typeface="Arial Rounded MT Bold" pitchFamily="34" charset="0"/>
                <a:ea typeface="Verdana" pitchFamily="34" charset="0"/>
                <a:cs typeface="Verdana" pitchFamily="34" charset="0"/>
              </a:rPr>
              <a:t>Botany and </a:t>
            </a:r>
            <a:r>
              <a:rPr lang="en-US" sz="1200" i="1" dirty="0" smtClean="0">
                <a:solidFill>
                  <a:srgbClr val="FF0000"/>
                </a:solidFill>
                <a:latin typeface="Arial Rounded MT Bold" pitchFamily="34" charset="0"/>
                <a:ea typeface="Verdana" pitchFamily="34" charset="0"/>
                <a:cs typeface="Verdana" pitchFamily="34" charset="0"/>
              </a:rPr>
              <a:t>Zoology) are interrelated, interconnected and interdependent. So</a:t>
            </a:r>
            <a:r>
              <a:rPr lang="en-US" sz="1200" i="1" dirty="0">
                <a:solidFill>
                  <a:srgbClr val="FF0000"/>
                </a:solidFill>
                <a:latin typeface="Arial Rounded MT Bold" pitchFamily="34" charset="0"/>
                <a:ea typeface="Verdana" pitchFamily="34" charset="0"/>
                <a:cs typeface="Verdana" pitchFamily="34" charset="0"/>
              </a:rPr>
              <a:t>, each subject </a:t>
            </a:r>
            <a:r>
              <a:rPr lang="en-US" sz="1200" i="1" dirty="0" smtClean="0">
                <a:solidFill>
                  <a:srgbClr val="FF0000"/>
                </a:solidFill>
                <a:latin typeface="Arial Rounded MT Bold" pitchFamily="34" charset="0"/>
                <a:ea typeface="Verdana" pitchFamily="34" charset="0"/>
                <a:cs typeface="Verdana" pitchFamily="34" charset="0"/>
              </a:rPr>
              <a:t> should be dealt with equal importance without thinking them as absolutely separate branches, which can be explained as following history of science:</a:t>
            </a:r>
          </a:p>
          <a:p>
            <a:pPr algn="just">
              <a:lnSpc>
                <a:spcPts val="1414"/>
              </a:lnSpc>
              <a:spcBef>
                <a:spcPct val="0"/>
              </a:spcBef>
            </a:pPr>
            <a:endParaRPr lang="en-US" sz="1200" dirty="0">
              <a:solidFill>
                <a:srgbClr val="000000"/>
              </a:solidFill>
              <a:latin typeface="Arial Rounded MT Bold" pitchFamily="34" charset="0"/>
              <a:ea typeface="Verdana" pitchFamily="34" charset="0"/>
              <a:cs typeface="Verdana" pitchFamily="34" charset="0"/>
            </a:endParaRPr>
          </a:p>
          <a:p>
            <a:pPr algn="just">
              <a:lnSpc>
                <a:spcPts val="1414"/>
              </a:lnSpc>
              <a:spcBef>
                <a:spcPct val="0"/>
              </a:spcBef>
            </a:pPr>
            <a:r>
              <a:rPr lang="en-US" sz="1200" dirty="0" smtClean="0">
                <a:solidFill>
                  <a:srgbClr val="000000"/>
                </a:solidFill>
                <a:latin typeface="Arial Rounded MT Bold" pitchFamily="34" charset="0"/>
              </a:rPr>
              <a:t>Newton invented calculus (mathematics) to explain physics (laws of motion). Michael Faraday founded Electromagnetic Induction (Physics) and Electrolysis (Chemistry). Clerk Maxwell explained Faraday’s work on Electromagnetism by his electromagnetic wave equations which is a mathematical work. Einstein  followed Maxwell’s classical physics and related it to quantum physics by Planck’s mathematical formula of quantization of energy. Quantum physicist Schrodinger   established a link between life (biology) and physics. Madam Curie received one Nobel Prize in physics and another in chemistry. So, all branches of science are interrelated. All concepts of science (phenomena) are explained by mathematical equations. Scientists are continuously trying to explain all realities of nature in a grand mathematical framework called theory of Everything (TOE) which is one ultimate motto of science. The other motto of science is to solve  the problems of human being and the other living entities.</a:t>
            </a:r>
            <a:endParaRPr lang="en-US" sz="1200" dirty="0" smtClean="0">
              <a:solidFill>
                <a:srgbClr val="000000"/>
              </a:solidFill>
              <a:latin typeface="Bookman Old Style" pitchFamily="18" charset="0"/>
            </a:endParaRPr>
          </a:p>
          <a:p>
            <a:pPr algn="just">
              <a:lnSpc>
                <a:spcPts val="1414"/>
              </a:lnSpc>
              <a:spcBef>
                <a:spcPct val="0"/>
              </a:spcBef>
            </a:pPr>
            <a:endParaRPr lang="en-US" sz="1200" dirty="0" smtClean="0">
              <a:solidFill>
                <a:srgbClr val="000000"/>
              </a:solidFill>
              <a:latin typeface="Bookman Old Style" pitchFamily="18" charset="0"/>
            </a:endParaRPr>
          </a:p>
          <a:p>
            <a:pPr algn="just">
              <a:lnSpc>
                <a:spcPts val="1414"/>
              </a:lnSpc>
              <a:spcBef>
                <a:spcPct val="0"/>
              </a:spcBef>
            </a:pPr>
            <a:endParaRPr lang="en-US" sz="1200" dirty="0" smtClean="0">
              <a:solidFill>
                <a:srgbClr val="000000"/>
              </a:solidFill>
              <a:latin typeface="Bookman Old Style" pitchFamily="18" charset="0"/>
            </a:endParaRPr>
          </a:p>
          <a:p>
            <a:pPr algn="just">
              <a:lnSpc>
                <a:spcPts val="1414"/>
              </a:lnSpc>
              <a:spcBef>
                <a:spcPct val="0"/>
              </a:spcBef>
            </a:pPr>
            <a:endParaRPr lang="en-US" sz="1200" dirty="0" smtClean="0">
              <a:solidFill>
                <a:srgbClr val="000000"/>
              </a:solidFill>
              <a:latin typeface="Bookman Old Style" pitchFamily="18" charset="0"/>
              <a:ea typeface="Verdana" pitchFamily="34" charset="0"/>
              <a:cs typeface="Verdana" pitchFamily="34" charset="0"/>
            </a:endParaRPr>
          </a:p>
          <a:p>
            <a:pPr algn="just">
              <a:lnSpc>
                <a:spcPts val="1414"/>
              </a:lnSpc>
              <a:spcBef>
                <a:spcPct val="0"/>
              </a:spcBef>
            </a:pPr>
            <a:endParaRPr lang="en-US" sz="1200" dirty="0" smtClean="0">
              <a:solidFill>
                <a:srgbClr val="000000"/>
              </a:solidFill>
              <a:latin typeface="Bookman Old Style" pitchFamily="18" charset="0"/>
              <a:ea typeface="Verdana" pitchFamily="34" charset="0"/>
              <a:cs typeface="Verdana" pitchFamily="34" charset="0"/>
            </a:endParaRPr>
          </a:p>
          <a:p>
            <a:pPr algn="just">
              <a:lnSpc>
                <a:spcPts val="1414"/>
              </a:lnSpc>
              <a:spcBef>
                <a:spcPct val="0"/>
              </a:spcBef>
            </a:pPr>
            <a:endParaRPr lang="en-US" sz="1200" dirty="0" smtClean="0">
              <a:solidFill>
                <a:srgbClr val="000000"/>
              </a:solidFill>
              <a:latin typeface="Bookman Old Style" pitchFamily="18" charset="0"/>
              <a:ea typeface="Verdana" pitchFamily="34" charset="0"/>
              <a:cs typeface="Verdana" pitchFamily="34" charset="0"/>
            </a:endParaRPr>
          </a:p>
          <a:p>
            <a:pPr algn="just">
              <a:lnSpc>
                <a:spcPts val="1414"/>
              </a:lnSpc>
              <a:spcBef>
                <a:spcPct val="0"/>
              </a:spcBef>
            </a:pPr>
            <a:endParaRPr lang="en-US" sz="1200" dirty="0" smtClean="0">
              <a:solidFill>
                <a:srgbClr val="000000"/>
              </a:solidFill>
              <a:latin typeface="Verdana" pitchFamily="34" charset="0"/>
              <a:ea typeface="Verdana" pitchFamily="34" charset="0"/>
              <a:cs typeface="Verdana" pitchFamily="34" charset="0"/>
            </a:endParaRPr>
          </a:p>
          <a:p>
            <a:pPr algn="just">
              <a:lnSpc>
                <a:spcPts val="1414"/>
              </a:lnSpc>
              <a:spcBef>
                <a:spcPct val="0"/>
              </a:spcBef>
            </a:pPr>
            <a:endParaRPr lang="en-US" sz="1200" dirty="0">
              <a:solidFill>
                <a:srgbClr val="000000"/>
              </a:solidFill>
              <a:latin typeface="Verdana" pitchFamily="34" charset="0"/>
              <a:ea typeface="Verdana" pitchFamily="34" charset="0"/>
              <a:cs typeface="Verdana" pitchFamily="34" charset="0"/>
            </a:endParaRPr>
          </a:p>
        </p:txBody>
      </p:sp>
      <p:sp>
        <p:nvSpPr>
          <p:cNvPr id="28" name="Freeform 28"/>
          <p:cNvSpPr/>
          <p:nvPr/>
        </p:nvSpPr>
        <p:spPr>
          <a:xfrm>
            <a:off x="706416" y="6275394"/>
            <a:ext cx="3500462" cy="1857388"/>
          </a:xfrm>
          <a:custGeom>
            <a:avLst/>
            <a:gdLst/>
            <a:ahLst/>
            <a:cxnLst/>
            <a:rect l="l" t="t" r="r" b="b"/>
            <a:pathLst>
              <a:path w="3738953" h="2027514">
                <a:moveTo>
                  <a:pt x="0" y="0"/>
                </a:moveTo>
                <a:lnTo>
                  <a:pt x="3738953" y="0"/>
                </a:lnTo>
                <a:lnTo>
                  <a:pt x="3738953" y="2027515"/>
                </a:lnTo>
                <a:lnTo>
                  <a:pt x="0" y="2027515"/>
                </a:lnTo>
                <a:lnTo>
                  <a:pt x="0" y="0"/>
                </a:lnTo>
                <a:close/>
              </a:path>
            </a:pathLst>
          </a:custGeom>
          <a:blipFill>
            <a:blip r:embed="rId3"/>
            <a:stretch>
              <a:fillRect/>
            </a:stretch>
          </a:blipFill>
        </p:spPr>
      </p:sp>
      <p:sp>
        <p:nvSpPr>
          <p:cNvPr id="32" name="Freeform 16"/>
          <p:cNvSpPr/>
          <p:nvPr/>
        </p:nvSpPr>
        <p:spPr>
          <a:xfrm>
            <a:off x="4206878" y="7275526"/>
            <a:ext cx="2286016" cy="1500198"/>
          </a:xfrm>
          <a:custGeom>
            <a:avLst/>
            <a:gdLst/>
            <a:ahLst/>
            <a:cxnLst/>
            <a:rect l="l" t="t" r="r" b="b"/>
            <a:pathLst>
              <a:path w="3094785" h="2022796">
                <a:moveTo>
                  <a:pt x="0" y="0"/>
                </a:moveTo>
                <a:lnTo>
                  <a:pt x="3094784" y="0"/>
                </a:lnTo>
                <a:lnTo>
                  <a:pt x="3094784" y="2022796"/>
                </a:lnTo>
                <a:lnTo>
                  <a:pt x="0" y="2022796"/>
                </a:lnTo>
                <a:lnTo>
                  <a:pt x="0" y="0"/>
                </a:lnTo>
                <a:close/>
              </a:path>
            </a:pathLst>
          </a:custGeom>
          <a:blipFill>
            <a:blip r:embed="rId4"/>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3948651" y="6519190"/>
            <a:ext cx="2165932" cy="2290890"/>
          </a:xfrm>
          <a:prstGeom prst="rect">
            <a:avLst/>
          </a:prstGeom>
        </p:spPr>
        <p:txBody>
          <a:bodyPr lIns="50800" tIns="50800" rIns="50800" bIns="50800" rtlCol="0" anchor="ctr"/>
          <a:lstStyle/>
          <a:p>
            <a:pPr algn="ctr">
              <a:lnSpc>
                <a:spcPts val="2142"/>
              </a:lnSpc>
            </a:pPr>
            <a:endParaRPr/>
          </a:p>
        </p:txBody>
      </p:sp>
      <p:sp>
        <p:nvSpPr>
          <p:cNvPr id="17" name="TextBox 17"/>
          <p:cNvSpPr txBox="1"/>
          <p:nvPr/>
        </p:nvSpPr>
        <p:spPr>
          <a:xfrm>
            <a:off x="756000" y="9669810"/>
            <a:ext cx="2795857" cy="512961"/>
          </a:xfrm>
          <a:prstGeom prst="rect">
            <a:avLst/>
          </a:prstGeom>
        </p:spPr>
        <p:txBody>
          <a:bodyPr lIns="0" tIns="0" rIns="0" bIns="0" rtlCol="0" anchor="t">
            <a:spAutoFit/>
          </a:bodyPr>
          <a:lstStyle/>
          <a:p>
            <a:pPr>
              <a:lnSpc>
                <a:spcPts val="1960"/>
              </a:lnSpc>
            </a:pPr>
            <a:r>
              <a:rPr lang="en-US" sz="1400">
                <a:solidFill>
                  <a:srgbClr val="FFFFFF"/>
                </a:solidFill>
                <a:latin typeface="Montserrat Medium"/>
              </a:rPr>
              <a:t>Specialist doctors are now</a:t>
            </a:r>
          </a:p>
          <a:p>
            <a:pPr>
              <a:lnSpc>
                <a:spcPts val="1960"/>
              </a:lnSpc>
              <a:spcBef>
                <a:spcPct val="0"/>
              </a:spcBef>
            </a:pPr>
            <a:r>
              <a:rPr lang="en-US" sz="1400">
                <a:solidFill>
                  <a:srgbClr val="FFFFFF"/>
                </a:solidFill>
                <a:latin typeface="Montserrat Medium"/>
              </a:rPr>
              <a:t>Just a phone call away!</a:t>
            </a:r>
          </a:p>
        </p:txBody>
      </p:sp>
      <p:sp>
        <p:nvSpPr>
          <p:cNvPr id="18" name="TextBox 18"/>
          <p:cNvSpPr txBox="1"/>
          <p:nvPr/>
        </p:nvSpPr>
        <p:spPr>
          <a:xfrm>
            <a:off x="4849821" y="10143731"/>
            <a:ext cx="2000264" cy="591637"/>
          </a:xfrm>
          <a:prstGeom prst="rect">
            <a:avLst/>
          </a:prstGeom>
        </p:spPr>
        <p:txBody>
          <a:bodyPr wrap="square" lIns="0" tIns="0" rIns="0" bIns="0" rtlCol="0" anchor="t">
            <a:spAutoFit/>
          </a:bodyPr>
          <a:lstStyle/>
          <a:p>
            <a:pPr algn="ctr">
              <a:lnSpc>
                <a:spcPts val="2359"/>
              </a:lnSpc>
            </a:pPr>
            <a:r>
              <a:rPr lang="en-US" sz="1685" dirty="0" smtClean="0">
                <a:solidFill>
                  <a:srgbClr val="FFFFFF"/>
                </a:solidFill>
                <a:latin typeface="Montserrat Medium"/>
              </a:rPr>
              <a:t>+1-9985 </a:t>
            </a:r>
            <a:r>
              <a:rPr lang="en-US" sz="1685" dirty="0">
                <a:solidFill>
                  <a:srgbClr val="FFFFFF"/>
                </a:solidFill>
                <a:latin typeface="Montserrat Medium"/>
              </a:rPr>
              <a:t>49817</a:t>
            </a:r>
          </a:p>
          <a:p>
            <a:pPr algn="ctr">
              <a:lnSpc>
                <a:spcPts val="2359"/>
              </a:lnSpc>
            </a:pPr>
            <a:endParaRPr/>
          </a:p>
        </p:txBody>
      </p:sp>
      <p:sp>
        <p:nvSpPr>
          <p:cNvPr id="22" name="Rectangle 21"/>
          <p:cNvSpPr/>
          <p:nvPr/>
        </p:nvSpPr>
        <p:spPr>
          <a:xfrm>
            <a:off x="777854" y="274602"/>
            <a:ext cx="5715040" cy="4221669"/>
          </a:xfrm>
          <a:prstGeom prst="rect">
            <a:avLst/>
          </a:prstGeom>
        </p:spPr>
        <p:txBody>
          <a:bodyPr wrap="square">
            <a:spAutoFit/>
          </a:bodyPr>
          <a:lstStyle/>
          <a:p>
            <a:pPr algn="just">
              <a:lnSpc>
                <a:spcPts val="1414"/>
              </a:lnSpc>
              <a:spcBef>
                <a:spcPct val="0"/>
              </a:spcBef>
            </a:pPr>
            <a:r>
              <a:rPr lang="en-US" dirty="0" smtClean="0">
                <a:solidFill>
                  <a:srgbClr val="000000"/>
                </a:solidFill>
                <a:latin typeface="Montserrat Ultra-Bold"/>
              </a:rPr>
              <a:t>                                   </a:t>
            </a:r>
            <a:r>
              <a:rPr lang="en-US" dirty="0" smtClean="0">
                <a:solidFill>
                  <a:srgbClr val="0070C0"/>
                </a:solidFill>
                <a:latin typeface="Montserrat Ultra-Bold"/>
              </a:rPr>
              <a:t>Motto </a:t>
            </a:r>
            <a:r>
              <a:rPr lang="en-US" dirty="0" smtClean="0">
                <a:solidFill>
                  <a:srgbClr val="000000"/>
                </a:solidFill>
                <a:latin typeface="Montserrat Ultra-Bold"/>
              </a:rPr>
              <a:t> </a:t>
            </a:r>
          </a:p>
          <a:p>
            <a:pPr algn="just">
              <a:lnSpc>
                <a:spcPts val="1414"/>
              </a:lnSpc>
              <a:spcBef>
                <a:spcPct val="0"/>
              </a:spcBef>
            </a:pPr>
            <a:endParaRPr lang="en-US" dirty="0" smtClean="0">
              <a:solidFill>
                <a:srgbClr val="000000"/>
              </a:solidFill>
              <a:latin typeface="Montserrat Ultra-Bold"/>
            </a:endParaRPr>
          </a:p>
          <a:p>
            <a:pPr algn="just">
              <a:lnSpc>
                <a:spcPts val="1414"/>
              </a:lnSpc>
              <a:spcBef>
                <a:spcPct val="0"/>
              </a:spcBef>
            </a:pPr>
            <a:endParaRPr lang="en-US" b="1" dirty="0" smtClean="0">
              <a:solidFill>
                <a:srgbClr val="000000"/>
              </a:solidFill>
              <a:latin typeface="Angsana New" pitchFamily="18" charset="-34"/>
              <a:cs typeface="Angsana New" pitchFamily="18" charset="-34"/>
            </a:endParaRPr>
          </a:p>
          <a:p>
            <a:pPr marL="342900" indent="-342900" algn="just">
              <a:lnSpc>
                <a:spcPts val="1414"/>
              </a:lnSpc>
              <a:spcBef>
                <a:spcPct val="0"/>
              </a:spcBef>
            </a:pPr>
            <a:r>
              <a:rPr lang="en-US" b="1" dirty="0" smtClean="0">
                <a:solidFill>
                  <a:srgbClr val="C00000"/>
                </a:solidFill>
                <a:latin typeface="Arabic Typesetting" pitchFamily="66" charset="-78"/>
                <a:cs typeface="Arabic Typesetting" pitchFamily="66" charset="-78"/>
              </a:rPr>
              <a:t>A person’s growth is hindered without pure mind and a clean body-(Sam Veda)</a:t>
            </a:r>
          </a:p>
          <a:p>
            <a:pPr marL="342900" indent="-342900" algn="just">
              <a:lnSpc>
                <a:spcPts val="1414"/>
              </a:lnSpc>
              <a:spcBef>
                <a:spcPct val="0"/>
              </a:spcBef>
              <a:buAutoNum type="arabicPeriod"/>
            </a:pPr>
            <a:endParaRPr lang="en-US" b="1" dirty="0" smtClean="0">
              <a:solidFill>
                <a:srgbClr val="000000"/>
              </a:solidFill>
              <a:latin typeface="Arabic Typesetting" pitchFamily="66" charset="-78"/>
              <a:cs typeface="Arabic Typesetting" pitchFamily="66" charset="-78"/>
            </a:endParaRPr>
          </a:p>
          <a:p>
            <a:pPr algn="just">
              <a:lnSpc>
                <a:spcPts val="1414"/>
              </a:lnSpc>
              <a:spcBef>
                <a:spcPct val="0"/>
              </a:spcBef>
            </a:pPr>
            <a:r>
              <a:rPr lang="en-US" b="1" dirty="0" smtClean="0">
                <a:solidFill>
                  <a:srgbClr val="000000"/>
                </a:solidFill>
                <a:latin typeface="Arabic Typesetting" pitchFamily="66" charset="-78"/>
                <a:cs typeface="Arabic Typesetting" pitchFamily="66" charset="-78"/>
              </a:rPr>
              <a:t>So, we adopt a stress free environment with a holistic and  personalized approach.</a:t>
            </a:r>
          </a:p>
          <a:p>
            <a:pPr algn="just">
              <a:lnSpc>
                <a:spcPts val="1414"/>
              </a:lnSpc>
              <a:spcBef>
                <a:spcPct val="0"/>
              </a:spcBef>
            </a:pPr>
            <a:endParaRPr lang="en-US" b="1" dirty="0" smtClean="0">
              <a:solidFill>
                <a:srgbClr val="000000"/>
              </a:solidFill>
              <a:latin typeface="Arabic Typesetting" pitchFamily="66" charset="-78"/>
              <a:cs typeface="Arabic Typesetting" pitchFamily="66" charset="-78"/>
            </a:endParaRPr>
          </a:p>
          <a:p>
            <a:pPr algn="just">
              <a:lnSpc>
                <a:spcPts val="1414"/>
              </a:lnSpc>
              <a:spcBef>
                <a:spcPct val="0"/>
              </a:spcBef>
            </a:pPr>
            <a:r>
              <a:rPr lang="en-US" b="1" dirty="0" smtClean="0">
                <a:solidFill>
                  <a:srgbClr val="C00000"/>
                </a:solidFill>
                <a:latin typeface="Arabic Typesetting" pitchFamily="66" charset="-78"/>
                <a:cs typeface="Arabic Typesetting" pitchFamily="66" charset="-78"/>
              </a:rPr>
              <a:t>Access to the Vedas is the greatest privilege this century may claim over all previous century- J. Robert Oppenheimer</a:t>
            </a:r>
          </a:p>
          <a:p>
            <a:pPr algn="just">
              <a:lnSpc>
                <a:spcPts val="1414"/>
              </a:lnSpc>
              <a:spcBef>
                <a:spcPct val="0"/>
              </a:spcBef>
            </a:pPr>
            <a:endParaRPr lang="en-US" b="1" dirty="0" smtClean="0">
              <a:solidFill>
                <a:srgbClr val="000000"/>
              </a:solidFill>
              <a:latin typeface="Arabic Typesetting" pitchFamily="66" charset="-78"/>
              <a:cs typeface="Arabic Typesetting" pitchFamily="66" charset="-78"/>
            </a:endParaRPr>
          </a:p>
          <a:p>
            <a:pPr algn="just">
              <a:lnSpc>
                <a:spcPts val="1414"/>
              </a:lnSpc>
              <a:spcBef>
                <a:spcPct val="0"/>
              </a:spcBef>
            </a:pPr>
            <a:r>
              <a:rPr lang="en-US" b="1" dirty="0" smtClean="0">
                <a:solidFill>
                  <a:srgbClr val="000000"/>
                </a:solidFill>
                <a:latin typeface="Arabic Typesetting" pitchFamily="66" charset="-78"/>
                <a:cs typeface="Arabic Typesetting" pitchFamily="66" charset="-78"/>
              </a:rPr>
              <a:t>We whole-heartedly celebrate each Vedic ritual (</a:t>
            </a:r>
            <a:r>
              <a:rPr lang="en-US" b="1" dirty="0" err="1" smtClean="0">
                <a:solidFill>
                  <a:srgbClr val="000000"/>
                </a:solidFill>
                <a:latin typeface="Arabic Typesetting" pitchFamily="66" charset="-78"/>
                <a:cs typeface="Arabic Typesetting" pitchFamily="66" charset="-78"/>
              </a:rPr>
              <a:t>Ganesh</a:t>
            </a:r>
            <a:r>
              <a:rPr lang="en-US" b="1" dirty="0" smtClean="0">
                <a:solidFill>
                  <a:srgbClr val="000000"/>
                </a:solidFill>
                <a:latin typeface="Arabic Typesetting" pitchFamily="66" charset="-78"/>
                <a:cs typeface="Arabic Typesetting" pitchFamily="66" charset="-78"/>
              </a:rPr>
              <a:t> and </a:t>
            </a:r>
            <a:r>
              <a:rPr lang="en-US" b="1" dirty="0" err="1" smtClean="0">
                <a:solidFill>
                  <a:srgbClr val="000000"/>
                </a:solidFill>
                <a:latin typeface="Arabic Typesetting" pitchFamily="66" charset="-78"/>
                <a:cs typeface="Arabic Typesetting" pitchFamily="66" charset="-78"/>
              </a:rPr>
              <a:t>Saraswati</a:t>
            </a:r>
            <a:r>
              <a:rPr lang="en-US" b="1" dirty="0" smtClean="0">
                <a:solidFill>
                  <a:srgbClr val="000000"/>
                </a:solidFill>
                <a:latin typeface="Arabic Typesetting" pitchFamily="66" charset="-78"/>
                <a:cs typeface="Arabic Typesetting" pitchFamily="66" charset="-78"/>
              </a:rPr>
              <a:t> </a:t>
            </a:r>
            <a:r>
              <a:rPr lang="en-US" b="1" dirty="0" err="1" smtClean="0">
                <a:solidFill>
                  <a:srgbClr val="000000"/>
                </a:solidFill>
                <a:latin typeface="Arabic Typesetting" pitchFamily="66" charset="-78"/>
                <a:cs typeface="Arabic Typesetting" pitchFamily="66" charset="-78"/>
              </a:rPr>
              <a:t>Puja</a:t>
            </a:r>
            <a:r>
              <a:rPr lang="en-US" b="1" dirty="0" smtClean="0">
                <a:solidFill>
                  <a:srgbClr val="000000"/>
                </a:solidFill>
                <a:latin typeface="Arabic Typesetting" pitchFamily="66" charset="-78"/>
                <a:cs typeface="Arabic Typesetting" pitchFamily="66" charset="-78"/>
              </a:rPr>
              <a:t> etc) to practice </a:t>
            </a:r>
            <a:r>
              <a:rPr lang="en-US" b="1" dirty="0" err="1" smtClean="0">
                <a:solidFill>
                  <a:srgbClr val="000000"/>
                </a:solidFill>
                <a:latin typeface="Arabic Typesetting" pitchFamily="66" charset="-78"/>
                <a:cs typeface="Arabic Typesetting" pitchFamily="66" charset="-78"/>
              </a:rPr>
              <a:t>Sanatana</a:t>
            </a:r>
            <a:r>
              <a:rPr lang="en-US" b="1" dirty="0" smtClean="0">
                <a:solidFill>
                  <a:srgbClr val="000000"/>
                </a:solidFill>
                <a:latin typeface="Arabic Typesetting" pitchFamily="66" charset="-78"/>
                <a:cs typeface="Arabic Typesetting" pitchFamily="66" charset="-78"/>
              </a:rPr>
              <a:t> Dharma to </a:t>
            </a:r>
            <a:r>
              <a:rPr lang="en-US" b="1" dirty="0" err="1" smtClean="0">
                <a:solidFill>
                  <a:srgbClr val="000000"/>
                </a:solidFill>
                <a:latin typeface="Arabic Typesetting" pitchFamily="66" charset="-78"/>
                <a:cs typeface="Arabic Typesetting" pitchFamily="66" charset="-78"/>
              </a:rPr>
              <a:t>realise</a:t>
            </a:r>
            <a:r>
              <a:rPr lang="en-US" b="1" dirty="0" smtClean="0">
                <a:solidFill>
                  <a:srgbClr val="000000"/>
                </a:solidFill>
                <a:latin typeface="Arabic Typesetting" pitchFamily="66" charset="-78"/>
                <a:cs typeface="Arabic Typesetting" pitchFamily="66" charset="-78"/>
              </a:rPr>
              <a:t> its scientific influence on body-mind system.</a:t>
            </a:r>
          </a:p>
          <a:p>
            <a:pPr algn="just">
              <a:lnSpc>
                <a:spcPts val="1414"/>
              </a:lnSpc>
              <a:spcBef>
                <a:spcPct val="0"/>
              </a:spcBef>
            </a:pPr>
            <a:endParaRPr lang="en-US" b="1" dirty="0" smtClean="0">
              <a:solidFill>
                <a:srgbClr val="000000"/>
              </a:solidFill>
              <a:latin typeface="Arabic Typesetting" pitchFamily="66" charset="-78"/>
              <a:cs typeface="Arabic Typesetting" pitchFamily="66" charset="-78"/>
            </a:endParaRPr>
          </a:p>
          <a:p>
            <a:pPr algn="just">
              <a:lnSpc>
                <a:spcPts val="1414"/>
              </a:lnSpc>
              <a:spcBef>
                <a:spcPct val="0"/>
              </a:spcBef>
            </a:pPr>
            <a:r>
              <a:rPr lang="en-US" b="1" dirty="0" smtClean="0">
                <a:solidFill>
                  <a:srgbClr val="C00000"/>
                </a:solidFill>
                <a:latin typeface="Arabic Typesetting" pitchFamily="66" charset="-78"/>
                <a:cs typeface="Arabic Typesetting" pitchFamily="66" charset="-78"/>
              </a:rPr>
              <a:t>Truth is one. Sages call it by various names- (Rig Veda)</a:t>
            </a:r>
          </a:p>
          <a:p>
            <a:pPr algn="just">
              <a:lnSpc>
                <a:spcPts val="1414"/>
              </a:lnSpc>
              <a:spcBef>
                <a:spcPct val="0"/>
              </a:spcBef>
            </a:pPr>
            <a:endParaRPr lang="en-US" b="1" dirty="0" smtClean="0">
              <a:solidFill>
                <a:srgbClr val="000000"/>
              </a:solidFill>
              <a:latin typeface="Arabic Typesetting" pitchFamily="66" charset="-78"/>
              <a:cs typeface="Arabic Typesetting" pitchFamily="66" charset="-78"/>
            </a:endParaRPr>
          </a:p>
          <a:p>
            <a:pPr algn="just">
              <a:lnSpc>
                <a:spcPts val="1414"/>
              </a:lnSpc>
              <a:spcBef>
                <a:spcPct val="0"/>
              </a:spcBef>
            </a:pPr>
            <a:r>
              <a:rPr lang="en-US" b="1" dirty="0" smtClean="0">
                <a:solidFill>
                  <a:srgbClr val="000000"/>
                </a:solidFill>
                <a:latin typeface="Arabic Typesetting" pitchFamily="66" charset="-78"/>
                <a:cs typeface="Arabic Typesetting" pitchFamily="66" charset="-78"/>
              </a:rPr>
              <a:t>A complete knowledge explains all realities in one frame. Knowledge is supreme. Knowledge alone can solve all problems and let others to live in harmony.</a:t>
            </a:r>
          </a:p>
          <a:p>
            <a:pPr algn="just">
              <a:lnSpc>
                <a:spcPts val="1414"/>
              </a:lnSpc>
              <a:spcBef>
                <a:spcPct val="0"/>
              </a:spcBef>
            </a:pPr>
            <a:endParaRPr lang="en-US" b="1" dirty="0" smtClean="0">
              <a:solidFill>
                <a:srgbClr val="000000"/>
              </a:solidFill>
              <a:latin typeface="Arabic Typesetting" pitchFamily="66" charset="-78"/>
              <a:cs typeface="Arabic Typesetting" pitchFamily="66" charset="-78"/>
            </a:endParaRPr>
          </a:p>
          <a:p>
            <a:pPr algn="just">
              <a:lnSpc>
                <a:spcPts val="1414"/>
              </a:lnSpc>
              <a:spcBef>
                <a:spcPct val="0"/>
              </a:spcBef>
            </a:pPr>
            <a:r>
              <a:rPr lang="en-US" b="1" dirty="0" smtClean="0">
                <a:solidFill>
                  <a:srgbClr val="000000"/>
                </a:solidFill>
                <a:latin typeface="Arabic Typesetting" pitchFamily="66" charset="-78"/>
                <a:cs typeface="Arabic Typesetting" pitchFamily="66" charset="-78"/>
              </a:rPr>
              <a:t>Student-friendly atmosphere is essential for an easy flow of knowledge from teachers to students.</a:t>
            </a:r>
          </a:p>
          <a:p>
            <a:pPr algn="just">
              <a:lnSpc>
                <a:spcPts val="1414"/>
              </a:lnSpc>
              <a:spcBef>
                <a:spcPct val="0"/>
              </a:spcBef>
            </a:pPr>
            <a:endParaRPr lang="en-US" dirty="0" smtClean="0">
              <a:solidFill>
                <a:srgbClr val="000000"/>
              </a:solidFill>
              <a:latin typeface="Arabic Typesetting" pitchFamily="66" charset="-78"/>
              <a:cs typeface="Arabic Typesetting" pitchFamily="66" charset="-78"/>
            </a:endParaRPr>
          </a:p>
          <a:p>
            <a:pPr algn="just">
              <a:lnSpc>
                <a:spcPts val="1414"/>
              </a:lnSpc>
              <a:spcBef>
                <a:spcPct val="0"/>
              </a:spcBef>
            </a:pPr>
            <a:endParaRPr lang="en-US" dirty="0" smtClean="0">
              <a:solidFill>
                <a:srgbClr val="000000"/>
              </a:solidFill>
              <a:latin typeface="Script MT Bold" pitchFamily="66" charset="0"/>
            </a:endParaRPr>
          </a:p>
          <a:p>
            <a:pPr algn="just">
              <a:lnSpc>
                <a:spcPts val="1414"/>
              </a:lnSpc>
              <a:spcBef>
                <a:spcPct val="0"/>
              </a:spcBef>
            </a:pPr>
            <a:endParaRPr lang="en-US" dirty="0">
              <a:solidFill>
                <a:srgbClr val="000000"/>
              </a:solidFill>
              <a:latin typeface="Script MT Bold" pitchFamily="66" charset="0"/>
            </a:endParaRPr>
          </a:p>
        </p:txBody>
      </p:sp>
      <p:pic>
        <p:nvPicPr>
          <p:cNvPr id="41985" name="Picture 1" descr="C:\Users\dell\Downloads\WhatsApp Image 2024-03-19 at 11.50.25 PM.jpeg"/>
          <p:cNvPicPr>
            <a:picLocks noChangeAspect="1" noChangeArrowheads="1"/>
          </p:cNvPicPr>
          <p:nvPr/>
        </p:nvPicPr>
        <p:blipFill>
          <a:blip r:embed="rId2"/>
          <a:srcRect/>
          <a:stretch>
            <a:fillRect/>
          </a:stretch>
        </p:blipFill>
        <p:spPr bwMode="auto">
          <a:xfrm>
            <a:off x="554330" y="6489708"/>
            <a:ext cx="5899231" cy="2857520"/>
          </a:xfrm>
          <a:prstGeom prst="rect">
            <a:avLst/>
          </a:prstGeom>
          <a:noFill/>
        </p:spPr>
      </p:pic>
      <p:sp>
        <p:nvSpPr>
          <p:cNvPr id="41987" name="AutoShape 3" descr="blob:https://web.whatsapp.com/9f1fe6eb-1550-47aa-b25b-7533418f4ca3"/>
          <p:cNvSpPr>
            <a:spLocks noChangeAspect="1" noChangeArrowheads="1"/>
          </p:cNvSpPr>
          <p:nvPr/>
        </p:nvSpPr>
        <p:spPr bwMode="auto">
          <a:xfrm>
            <a:off x="155575" y="-144463"/>
            <a:ext cx="301625" cy="301626"/>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27" name="Rectangle 26"/>
          <p:cNvSpPr/>
          <p:nvPr/>
        </p:nvSpPr>
        <p:spPr>
          <a:xfrm>
            <a:off x="1563672" y="4275130"/>
            <a:ext cx="4103703" cy="1618392"/>
          </a:xfrm>
          <a:prstGeom prst="rect">
            <a:avLst/>
          </a:prstGeom>
        </p:spPr>
        <p:txBody>
          <a:bodyPr wrap="square">
            <a:spAutoFit/>
          </a:bodyPr>
          <a:lstStyle/>
          <a:p>
            <a:pPr algn="ctr">
              <a:lnSpc>
                <a:spcPts val="1694"/>
              </a:lnSpc>
              <a:spcBef>
                <a:spcPct val="0"/>
              </a:spcBef>
            </a:pPr>
            <a:r>
              <a:rPr lang="en-US" b="1" dirty="0" smtClean="0">
                <a:solidFill>
                  <a:srgbClr val="C00000"/>
                </a:solidFill>
                <a:latin typeface="Old English Text MT" pitchFamily="66" charset="0"/>
              </a:rPr>
              <a:t>Mission</a:t>
            </a:r>
          </a:p>
          <a:p>
            <a:pPr algn="ctr">
              <a:lnSpc>
                <a:spcPts val="1694"/>
              </a:lnSpc>
              <a:spcBef>
                <a:spcPct val="0"/>
              </a:spcBef>
            </a:pPr>
            <a:endParaRPr lang="en-US" dirty="0" smtClean="0">
              <a:solidFill>
                <a:srgbClr val="000000"/>
              </a:solidFill>
              <a:latin typeface="Montserrat Ultra-Bold"/>
            </a:endParaRPr>
          </a:p>
          <a:p>
            <a:pPr algn="ctr">
              <a:lnSpc>
                <a:spcPts val="1694"/>
              </a:lnSpc>
              <a:spcBef>
                <a:spcPct val="0"/>
              </a:spcBef>
            </a:pPr>
            <a:r>
              <a:rPr lang="en-US" dirty="0" smtClean="0">
                <a:solidFill>
                  <a:srgbClr val="000000"/>
                </a:solidFill>
                <a:latin typeface="Montserrat Ultra-Bold"/>
              </a:rPr>
              <a:t> </a:t>
            </a:r>
            <a:r>
              <a:rPr lang="en-US" b="1" dirty="0" smtClean="0">
                <a:solidFill>
                  <a:srgbClr val="002060"/>
                </a:solidFill>
                <a:latin typeface="Mongolian Baiti" pitchFamily="66" charset="0"/>
                <a:cs typeface="Mongolian Baiti" pitchFamily="66" charset="0"/>
              </a:rPr>
              <a:t>To enhance the IIT-JEE ,NEET &amp; OUAT  results by adopting AI-Powered</a:t>
            </a:r>
          </a:p>
          <a:p>
            <a:pPr algn="ctr">
              <a:lnSpc>
                <a:spcPts val="1694"/>
              </a:lnSpc>
              <a:spcBef>
                <a:spcPct val="0"/>
              </a:spcBef>
            </a:pPr>
            <a:r>
              <a:rPr lang="en-US" b="1" dirty="0" smtClean="0">
                <a:solidFill>
                  <a:srgbClr val="002060"/>
                </a:solidFill>
                <a:latin typeface="Mongolian Baiti" pitchFamily="66" charset="0"/>
                <a:cs typeface="Mongolian Baiti" pitchFamily="66" charset="0"/>
              </a:rPr>
              <a:t>Active Teaching and Active Learning (ATAL) for sure success of the IIT-JEE and NEET aspirants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565454" y="10062918"/>
            <a:ext cx="466163" cy="466162"/>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35" name="Group 35"/>
          <p:cNvGrpSpPr/>
          <p:nvPr/>
        </p:nvGrpSpPr>
        <p:grpSpPr>
          <a:xfrm>
            <a:off x="420664" y="203164"/>
            <a:ext cx="1500198" cy="1500198"/>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8EC6"/>
            </a:solidFill>
          </p:spPr>
        </p:sp>
        <p:sp>
          <p:nvSpPr>
            <p:cNvPr id="37" name="TextBox 37"/>
            <p:cNvSpPr txBox="1"/>
            <p:nvPr/>
          </p:nvSpPr>
          <p:spPr>
            <a:xfrm>
              <a:off x="139700" y="111125"/>
              <a:ext cx="533400" cy="561975"/>
            </a:xfrm>
            <a:prstGeom prst="rect">
              <a:avLst/>
            </a:prstGeom>
          </p:spPr>
          <p:txBody>
            <a:bodyPr lIns="50800" tIns="50800" rIns="50800" bIns="50800" rtlCol="0" anchor="ctr"/>
            <a:lstStyle/>
            <a:p>
              <a:pPr algn="ctr">
                <a:lnSpc>
                  <a:spcPts val="1414"/>
                </a:lnSpc>
              </a:pPr>
              <a:endParaRPr>
                <a:solidFill>
                  <a:srgbClr val="0070C0"/>
                </a:solidFill>
              </a:endParaRPr>
            </a:p>
          </p:txBody>
        </p:sp>
      </p:grpSp>
      <p:sp>
        <p:nvSpPr>
          <p:cNvPr id="38" name="TextBox 38"/>
          <p:cNvSpPr txBox="1"/>
          <p:nvPr/>
        </p:nvSpPr>
        <p:spPr>
          <a:xfrm>
            <a:off x="2063738" y="274602"/>
            <a:ext cx="4357718" cy="1526059"/>
          </a:xfrm>
          <a:prstGeom prst="rect">
            <a:avLst/>
          </a:prstGeom>
        </p:spPr>
        <p:txBody>
          <a:bodyPr wrap="square" lIns="0" tIns="0" rIns="0" bIns="0" rtlCol="0" anchor="t">
            <a:spAutoFit/>
          </a:bodyPr>
          <a:lstStyle/>
          <a:p>
            <a:pPr algn="ctr">
              <a:lnSpc>
                <a:spcPts val="1694"/>
              </a:lnSpc>
              <a:spcBef>
                <a:spcPct val="0"/>
              </a:spcBef>
            </a:pPr>
            <a:endParaRPr lang="en-US" sz="1210" dirty="0" smtClean="0">
              <a:solidFill>
                <a:srgbClr val="000000"/>
              </a:solidFill>
              <a:latin typeface="Montserrat Ultra-Bold"/>
            </a:endParaRPr>
          </a:p>
          <a:p>
            <a:pPr algn="ctr">
              <a:lnSpc>
                <a:spcPts val="1694"/>
              </a:lnSpc>
              <a:spcBef>
                <a:spcPct val="0"/>
              </a:spcBef>
            </a:pPr>
            <a:r>
              <a:rPr lang="en-US" sz="1400" dirty="0" smtClean="0">
                <a:solidFill>
                  <a:srgbClr val="7030A0"/>
                </a:solidFill>
                <a:latin typeface="Montserrat Ultra-Bold"/>
              </a:rPr>
              <a:t>Catering </a:t>
            </a:r>
            <a:endParaRPr lang="en-US" sz="1400" dirty="0">
              <a:solidFill>
                <a:srgbClr val="7030A0"/>
              </a:solidFill>
              <a:latin typeface="Montserrat Ultra-Bold"/>
            </a:endParaRPr>
          </a:p>
          <a:p>
            <a:pPr algn="just">
              <a:lnSpc>
                <a:spcPts val="1694"/>
              </a:lnSpc>
              <a:spcBef>
                <a:spcPct val="0"/>
              </a:spcBef>
            </a:pPr>
            <a:r>
              <a:rPr lang="en-US" sz="1100" dirty="0">
                <a:solidFill>
                  <a:srgbClr val="000000"/>
                </a:solidFill>
                <a:latin typeface="Verdana" pitchFamily="34" charset="0"/>
                <a:ea typeface="Verdana" pitchFamily="34" charset="0"/>
                <a:cs typeface="Verdana" pitchFamily="34" charset="0"/>
              </a:rPr>
              <a:t>We have an expert home-cooked and student-run catering system. It prepares palatable lunch and dinner according to the students’ choice. The menu is flexible and students can change it at any time. There is no compromise with the quality and quantity of food</a:t>
            </a:r>
            <a:r>
              <a:rPr lang="en-US" sz="1100" dirty="0" smtClean="0">
                <a:solidFill>
                  <a:srgbClr val="000000"/>
                </a:solidFill>
                <a:latin typeface="Verdana" pitchFamily="34" charset="0"/>
                <a:ea typeface="Verdana" pitchFamily="34" charset="0"/>
                <a:cs typeface="Verdana" pitchFamily="34" charset="0"/>
              </a:rPr>
              <a:t>.</a:t>
            </a:r>
          </a:p>
        </p:txBody>
      </p:sp>
      <p:sp>
        <p:nvSpPr>
          <p:cNvPr id="39" name="TextBox 39"/>
          <p:cNvSpPr txBox="1"/>
          <p:nvPr/>
        </p:nvSpPr>
        <p:spPr>
          <a:xfrm>
            <a:off x="5031617" y="10143731"/>
            <a:ext cx="1883471" cy="591637"/>
          </a:xfrm>
          <a:prstGeom prst="rect">
            <a:avLst/>
          </a:prstGeom>
        </p:spPr>
        <p:txBody>
          <a:bodyPr lIns="0" tIns="0" rIns="0" bIns="0" rtlCol="0" anchor="t">
            <a:spAutoFit/>
          </a:bodyPr>
          <a:lstStyle/>
          <a:p>
            <a:pPr algn="ctr">
              <a:lnSpc>
                <a:spcPts val="2359"/>
              </a:lnSpc>
            </a:pPr>
            <a:r>
              <a:rPr lang="en-US" sz="1685" dirty="0" smtClean="0">
                <a:solidFill>
                  <a:srgbClr val="FFFFFF"/>
                </a:solidFill>
                <a:latin typeface="Montserrat Medium"/>
              </a:rPr>
              <a:t>+9855 </a:t>
            </a:r>
            <a:r>
              <a:rPr lang="en-US" sz="1685" dirty="0">
                <a:solidFill>
                  <a:srgbClr val="FFFFFF"/>
                </a:solidFill>
                <a:latin typeface="Montserrat Medium"/>
              </a:rPr>
              <a:t>49817</a:t>
            </a:r>
          </a:p>
          <a:p>
            <a:pPr algn="ctr">
              <a:lnSpc>
                <a:spcPts val="2359"/>
              </a:lnSpc>
            </a:pPr>
            <a:endParaRPr/>
          </a:p>
        </p:txBody>
      </p:sp>
      <p:grpSp>
        <p:nvGrpSpPr>
          <p:cNvPr id="41" name="Group 25"/>
          <p:cNvGrpSpPr/>
          <p:nvPr/>
        </p:nvGrpSpPr>
        <p:grpSpPr>
          <a:xfrm>
            <a:off x="777854" y="631792"/>
            <a:ext cx="785818" cy="714380"/>
            <a:chOff x="147782" y="325120"/>
            <a:chExt cx="812800" cy="812800"/>
          </a:xfrm>
        </p:grpSpPr>
        <p:sp>
          <p:nvSpPr>
            <p:cNvPr id="42" name="Freeform 26"/>
            <p:cNvSpPr/>
            <p:nvPr/>
          </p:nvSpPr>
          <p:spPr>
            <a:xfrm>
              <a:off x="147782" y="32512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a:stretch>
            </a:blipFill>
          </p:spPr>
        </p:sp>
      </p:grpSp>
      <p:pic>
        <p:nvPicPr>
          <p:cNvPr id="19" name="Picture 2"/>
          <p:cNvPicPr>
            <a:picLocks noChangeAspect="1" noChangeArrowheads="1"/>
          </p:cNvPicPr>
          <p:nvPr/>
        </p:nvPicPr>
        <p:blipFill>
          <a:blip r:embed="rId3" cstate="print"/>
          <a:srcRect/>
          <a:stretch>
            <a:fillRect/>
          </a:stretch>
        </p:blipFill>
        <p:spPr bwMode="auto">
          <a:xfrm>
            <a:off x="420664" y="4346568"/>
            <a:ext cx="3071834" cy="2143140"/>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3635374" y="4346568"/>
            <a:ext cx="2952770" cy="2214578"/>
          </a:xfrm>
          <a:prstGeom prst="rect">
            <a:avLst/>
          </a:prstGeom>
          <a:noFill/>
          <a:ln w="9525">
            <a:noFill/>
            <a:miter lim="800000"/>
            <a:headEnd/>
            <a:tailEnd/>
          </a:ln>
          <a:effectLst/>
        </p:spPr>
      </p:pic>
      <p:pic>
        <p:nvPicPr>
          <p:cNvPr id="14" name="Picture 3" descr="C:\Users\dell\Desktop\p4.jpg"/>
          <p:cNvPicPr>
            <a:picLocks noChangeAspect="1" noChangeArrowheads="1"/>
          </p:cNvPicPr>
          <p:nvPr/>
        </p:nvPicPr>
        <p:blipFill>
          <a:blip r:embed="rId5"/>
          <a:srcRect/>
          <a:stretch>
            <a:fillRect/>
          </a:stretch>
        </p:blipFill>
        <p:spPr bwMode="auto">
          <a:xfrm>
            <a:off x="777854" y="1917676"/>
            <a:ext cx="5286412" cy="2374754"/>
          </a:xfrm>
          <a:prstGeom prst="rect">
            <a:avLst/>
          </a:prstGeom>
          <a:noFill/>
        </p:spPr>
      </p:pic>
      <p:pic>
        <p:nvPicPr>
          <p:cNvPr id="15" name="Picture 2"/>
          <p:cNvPicPr>
            <a:picLocks noChangeAspect="1" noChangeArrowheads="1"/>
          </p:cNvPicPr>
          <p:nvPr/>
        </p:nvPicPr>
        <p:blipFill>
          <a:blip r:embed="rId6" cstate="print"/>
          <a:srcRect/>
          <a:stretch>
            <a:fillRect/>
          </a:stretch>
        </p:blipFill>
        <p:spPr bwMode="auto">
          <a:xfrm>
            <a:off x="349226" y="6561146"/>
            <a:ext cx="3096789" cy="2286016"/>
          </a:xfrm>
          <a:prstGeom prst="rect">
            <a:avLst/>
          </a:prstGeom>
          <a:noFill/>
          <a:ln w="9525">
            <a:noFill/>
            <a:miter lim="800000"/>
            <a:headEnd/>
            <a:tailEnd/>
          </a:ln>
          <a:effectLst/>
        </p:spPr>
      </p:pic>
      <p:sp>
        <p:nvSpPr>
          <p:cNvPr id="16" name="Rectangle 15"/>
          <p:cNvSpPr/>
          <p:nvPr/>
        </p:nvSpPr>
        <p:spPr>
          <a:xfrm>
            <a:off x="3563936" y="7061212"/>
            <a:ext cx="2857520" cy="1836400"/>
          </a:xfrm>
          <a:prstGeom prst="rect">
            <a:avLst/>
          </a:prstGeom>
        </p:spPr>
        <p:txBody>
          <a:bodyPr wrap="square">
            <a:spAutoFit/>
          </a:bodyPr>
          <a:lstStyle/>
          <a:p>
            <a:pPr algn="ctr">
              <a:lnSpc>
                <a:spcPts val="1694"/>
              </a:lnSpc>
              <a:spcBef>
                <a:spcPct val="0"/>
              </a:spcBef>
            </a:pPr>
            <a:r>
              <a:rPr lang="en-US" sz="2000" dirty="0" err="1" smtClean="0">
                <a:solidFill>
                  <a:srgbClr val="000000"/>
                </a:solidFill>
                <a:latin typeface="Montserrat Ultra-Bold"/>
              </a:rPr>
              <a:t>Programme</a:t>
            </a:r>
            <a:endParaRPr lang="en-US" sz="2000" dirty="0" smtClean="0">
              <a:solidFill>
                <a:srgbClr val="000000"/>
              </a:solidFill>
              <a:latin typeface="Montserrat Ultra-Bold"/>
            </a:endParaRPr>
          </a:p>
          <a:p>
            <a:pPr algn="ctr">
              <a:lnSpc>
                <a:spcPts val="1694"/>
              </a:lnSpc>
              <a:spcBef>
                <a:spcPct val="0"/>
              </a:spcBef>
            </a:pPr>
            <a:r>
              <a:rPr lang="en-US" dirty="0" smtClean="0">
                <a:solidFill>
                  <a:srgbClr val="000000"/>
                </a:solidFill>
                <a:latin typeface="Montserrat Ultra-Bold"/>
              </a:rPr>
              <a:t> </a:t>
            </a:r>
            <a:r>
              <a:rPr lang="en-US" dirty="0" smtClean="0">
                <a:solidFill>
                  <a:srgbClr val="000000"/>
                </a:solidFill>
                <a:latin typeface="Aharoni" pitchFamily="2" charset="-79"/>
                <a:ea typeface="Verdana" pitchFamily="34" charset="0"/>
                <a:cs typeface="Aharoni" pitchFamily="2" charset="-79"/>
              </a:rPr>
              <a:t>+2 Integrated Science </a:t>
            </a:r>
          </a:p>
          <a:p>
            <a:pPr algn="ctr">
              <a:lnSpc>
                <a:spcPts val="1694"/>
              </a:lnSpc>
              <a:spcBef>
                <a:spcPct val="0"/>
              </a:spcBef>
            </a:pPr>
            <a:r>
              <a:rPr lang="en-US" dirty="0" smtClean="0">
                <a:solidFill>
                  <a:srgbClr val="000000"/>
                </a:solidFill>
                <a:latin typeface="Aharoni" pitchFamily="2" charset="-79"/>
                <a:ea typeface="Verdana" pitchFamily="34" charset="0"/>
                <a:cs typeface="Aharoni" pitchFamily="2" charset="-79"/>
              </a:rPr>
              <a:t> IIT-JEE,NEET &amp; OUAT (One year)</a:t>
            </a:r>
          </a:p>
          <a:p>
            <a:pPr algn="ctr">
              <a:lnSpc>
                <a:spcPts val="1694"/>
              </a:lnSpc>
              <a:spcBef>
                <a:spcPct val="0"/>
              </a:spcBef>
            </a:pPr>
            <a:endParaRPr lang="en-US" dirty="0" smtClean="0">
              <a:solidFill>
                <a:srgbClr val="000000"/>
              </a:solidFill>
              <a:latin typeface="Aharoni" pitchFamily="2" charset="-79"/>
              <a:ea typeface="Verdana" pitchFamily="34" charset="0"/>
              <a:cs typeface="Aharoni" pitchFamily="2" charset="-79"/>
            </a:endParaRPr>
          </a:p>
          <a:p>
            <a:pPr algn="ctr">
              <a:lnSpc>
                <a:spcPts val="1694"/>
              </a:lnSpc>
              <a:spcBef>
                <a:spcPct val="0"/>
              </a:spcBef>
            </a:pPr>
            <a:r>
              <a:rPr lang="en-US" dirty="0" smtClean="0">
                <a:solidFill>
                  <a:srgbClr val="000000"/>
                </a:solidFill>
                <a:latin typeface="Aharoni" pitchFamily="2" charset="-79"/>
                <a:ea typeface="Verdana" pitchFamily="34" charset="0"/>
                <a:cs typeface="Aharoni" pitchFamily="2" charset="-79"/>
              </a:rPr>
              <a:t>    Customized </a:t>
            </a:r>
            <a:r>
              <a:rPr lang="en-US" dirty="0" err="1" smtClean="0">
                <a:solidFill>
                  <a:srgbClr val="000000"/>
                </a:solidFill>
                <a:latin typeface="Aharoni" pitchFamily="2" charset="-79"/>
                <a:ea typeface="Verdana" pitchFamily="34" charset="0"/>
                <a:cs typeface="Aharoni" pitchFamily="2" charset="-79"/>
              </a:rPr>
              <a:t>programme</a:t>
            </a:r>
            <a:r>
              <a:rPr lang="en-US" dirty="0" smtClean="0">
                <a:solidFill>
                  <a:srgbClr val="000000"/>
                </a:solidFill>
                <a:latin typeface="Aharoni" pitchFamily="2" charset="-79"/>
                <a:ea typeface="Verdana" pitchFamily="34" charset="0"/>
                <a:cs typeface="Aharoni" pitchFamily="2" charset="-79"/>
              </a:rPr>
              <a:t> according to need of a student</a:t>
            </a:r>
            <a:endParaRPr lang="en-US" dirty="0">
              <a:solidFill>
                <a:srgbClr val="000000"/>
              </a:solidFill>
              <a:latin typeface="Aharoni" pitchFamily="2" charset="-79"/>
              <a:ea typeface="Verdana" pitchFamily="34" charset="0"/>
              <a:cs typeface="Aharoni" pitchFamily="2" charset="-79"/>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a:grpSpLocks noChangeAspect="1"/>
          </p:cNvGrpSpPr>
          <p:nvPr/>
        </p:nvGrpSpPr>
        <p:grpSpPr>
          <a:xfrm>
            <a:off x="4421192" y="5561014"/>
            <a:ext cx="1879420" cy="1941066"/>
            <a:chOff x="0" y="0"/>
            <a:chExt cx="6350000" cy="6558280"/>
          </a:xfrm>
        </p:grpSpPr>
        <p:sp>
          <p:nvSpPr>
            <p:cNvPr id="7" name="Freeform 7"/>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2"/>
              <a:stretch>
                <a:fillRect l="-18906" r="-18906"/>
              </a:stretch>
            </a:blipFill>
          </p:spPr>
        </p:sp>
        <p:sp>
          <p:nvSpPr>
            <p:cNvPr id="8" name="Freeform 8"/>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FFF"/>
            </a:solidFill>
          </p:spPr>
        </p:sp>
      </p:grpSp>
      <p:grpSp>
        <p:nvGrpSpPr>
          <p:cNvPr id="9" name="Group 9"/>
          <p:cNvGrpSpPr>
            <a:grpSpLocks noChangeAspect="1"/>
          </p:cNvGrpSpPr>
          <p:nvPr/>
        </p:nvGrpSpPr>
        <p:grpSpPr>
          <a:xfrm>
            <a:off x="4778382" y="7275526"/>
            <a:ext cx="1908646" cy="2000264"/>
            <a:chOff x="0" y="0"/>
            <a:chExt cx="6350000" cy="6558280"/>
          </a:xfrm>
        </p:grpSpPr>
        <p:sp>
          <p:nvSpPr>
            <p:cNvPr id="10" name="Freeform 10"/>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18906" r="-18906"/>
              </a:stretch>
            </a:blipFill>
          </p:spPr>
        </p:sp>
        <p:sp>
          <p:nvSpPr>
            <p:cNvPr id="11" name="Freeform 11"/>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FFF"/>
            </a:solidFill>
          </p:spPr>
        </p:sp>
      </p:grpSp>
      <p:grpSp>
        <p:nvGrpSpPr>
          <p:cNvPr id="12" name="Group 12"/>
          <p:cNvGrpSpPr>
            <a:grpSpLocks noChangeAspect="1"/>
          </p:cNvGrpSpPr>
          <p:nvPr/>
        </p:nvGrpSpPr>
        <p:grpSpPr>
          <a:xfrm>
            <a:off x="2563804" y="5561014"/>
            <a:ext cx="1825012" cy="1883919"/>
            <a:chOff x="0" y="0"/>
            <a:chExt cx="6452723" cy="6661003"/>
          </a:xfrm>
        </p:grpSpPr>
        <p:sp>
          <p:nvSpPr>
            <p:cNvPr id="13" name="Freeform 13"/>
            <p:cNvSpPr/>
            <p:nvPr/>
          </p:nvSpPr>
          <p:spPr>
            <a:xfrm>
              <a:off x="252584" y="252584"/>
              <a:ext cx="6200139" cy="6408419"/>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18962" r="-18962"/>
              </a:stretch>
            </a:blipFill>
          </p:spPr>
        </p:sp>
        <p:sp>
          <p:nvSpPr>
            <p:cNvPr id="14" name="Freeform 14"/>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FFF"/>
            </a:solidFill>
          </p:spPr>
        </p:sp>
      </p:grpSp>
      <p:sp>
        <p:nvSpPr>
          <p:cNvPr id="15" name="Freeform 15"/>
          <p:cNvSpPr/>
          <p:nvPr/>
        </p:nvSpPr>
        <p:spPr>
          <a:xfrm>
            <a:off x="4492630" y="10204484"/>
            <a:ext cx="298406" cy="298406"/>
          </a:xfrm>
          <a:custGeom>
            <a:avLst/>
            <a:gdLst/>
            <a:ahLst/>
            <a:cxnLst/>
            <a:rect l="l" t="t" r="r" b="b"/>
            <a:pathLst>
              <a:path w="298406" h="298406">
                <a:moveTo>
                  <a:pt x="0" y="0"/>
                </a:moveTo>
                <a:lnTo>
                  <a:pt x="298406" y="0"/>
                </a:lnTo>
                <a:lnTo>
                  <a:pt x="298406" y="298406"/>
                </a:lnTo>
                <a:lnTo>
                  <a:pt x="0" y="298406"/>
                </a:lnTo>
                <a:lnTo>
                  <a:pt x="0" y="0"/>
                </a:lnTo>
                <a:close/>
              </a:path>
            </a:pathLst>
          </a:custGeom>
          <a:blipFill>
            <a:blip r:embed="rId5" cstate="print">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992168" y="10133046"/>
            <a:ext cx="298406" cy="298406"/>
          </a:xfrm>
          <a:custGeom>
            <a:avLst/>
            <a:gdLst/>
            <a:ahLst/>
            <a:cxnLst/>
            <a:rect l="l" t="t" r="r" b="b"/>
            <a:pathLst>
              <a:path w="298406" h="298406">
                <a:moveTo>
                  <a:pt x="0" y="0"/>
                </a:moveTo>
                <a:lnTo>
                  <a:pt x="298406" y="0"/>
                </a:lnTo>
                <a:lnTo>
                  <a:pt x="298406" y="298406"/>
                </a:lnTo>
                <a:lnTo>
                  <a:pt x="0" y="298406"/>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grpSp>
        <p:nvGrpSpPr>
          <p:cNvPr id="20" name="Group 20"/>
          <p:cNvGrpSpPr>
            <a:grpSpLocks noChangeAspect="1"/>
          </p:cNvGrpSpPr>
          <p:nvPr/>
        </p:nvGrpSpPr>
        <p:grpSpPr>
          <a:xfrm>
            <a:off x="706416" y="5632452"/>
            <a:ext cx="5930018" cy="3471446"/>
            <a:chOff x="-13784963" y="-5228783"/>
            <a:chExt cx="20134963" cy="11787063"/>
          </a:xfrm>
        </p:grpSpPr>
        <p:sp>
          <p:nvSpPr>
            <p:cNvPr id="21" name="Freeform 21"/>
            <p:cNvSpPr/>
            <p:nvPr/>
          </p:nvSpPr>
          <p:spPr>
            <a:xfrm>
              <a:off x="-13784963" y="-5228783"/>
              <a:ext cx="6200141" cy="6408418"/>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14"/>
              <a:stretch>
                <a:fillRect l="-18794" r="-18794"/>
              </a:stretch>
            </a:blipFill>
          </p:spPr>
        </p:sp>
        <p:sp>
          <p:nvSpPr>
            <p:cNvPr id="22" name="Freeform 2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FFF"/>
            </a:solidFill>
          </p:spPr>
        </p:sp>
      </p:grpSp>
      <p:sp>
        <p:nvSpPr>
          <p:cNvPr id="23" name="TextBox 23"/>
          <p:cNvSpPr txBox="1"/>
          <p:nvPr/>
        </p:nvSpPr>
        <p:spPr>
          <a:xfrm>
            <a:off x="4849820" y="10133047"/>
            <a:ext cx="2071702" cy="294953"/>
          </a:xfrm>
          <a:prstGeom prst="rect">
            <a:avLst/>
          </a:prstGeom>
        </p:spPr>
        <p:txBody>
          <a:bodyPr wrap="square" lIns="0" tIns="0" rIns="0" bIns="0" rtlCol="0" anchor="t">
            <a:spAutoFit/>
          </a:bodyPr>
          <a:lstStyle/>
          <a:p>
            <a:pPr marL="0" lvl="1" indent="0" algn="l">
              <a:lnSpc>
                <a:spcPts val="2268"/>
              </a:lnSpc>
              <a:spcBef>
                <a:spcPct val="0"/>
              </a:spcBef>
            </a:pPr>
            <a:r>
              <a:rPr lang="en-US" sz="1375" spc="41" dirty="0">
                <a:solidFill>
                  <a:srgbClr val="2A2B2F"/>
                </a:solidFill>
                <a:latin typeface="Overpass Light"/>
              </a:rPr>
              <a:t>readersinstitute.com</a:t>
            </a:r>
          </a:p>
        </p:txBody>
      </p:sp>
      <p:sp>
        <p:nvSpPr>
          <p:cNvPr id="24" name="TextBox 24"/>
          <p:cNvSpPr txBox="1"/>
          <p:nvPr/>
        </p:nvSpPr>
        <p:spPr>
          <a:xfrm>
            <a:off x="2206614" y="10133047"/>
            <a:ext cx="2214578" cy="294953"/>
          </a:xfrm>
          <a:prstGeom prst="rect">
            <a:avLst/>
          </a:prstGeom>
        </p:spPr>
        <p:txBody>
          <a:bodyPr wrap="square" lIns="0" tIns="0" rIns="0" bIns="0" rtlCol="0" anchor="t">
            <a:spAutoFit/>
          </a:bodyPr>
          <a:lstStyle/>
          <a:p>
            <a:pPr marL="0" lvl="1" indent="0" algn="l">
              <a:lnSpc>
                <a:spcPts val="2268"/>
              </a:lnSpc>
              <a:spcBef>
                <a:spcPct val="0"/>
              </a:spcBef>
            </a:pPr>
            <a:r>
              <a:rPr lang="en-US" sz="1375" spc="41" dirty="0">
                <a:solidFill>
                  <a:srgbClr val="2A2B2F"/>
                </a:solidFill>
                <a:latin typeface="Overpass Light"/>
              </a:rPr>
              <a:t>info@readersinstitute.com</a:t>
            </a:r>
          </a:p>
        </p:txBody>
      </p:sp>
      <p:sp>
        <p:nvSpPr>
          <p:cNvPr id="25" name="TextBox 25"/>
          <p:cNvSpPr txBox="1"/>
          <p:nvPr/>
        </p:nvSpPr>
        <p:spPr>
          <a:xfrm>
            <a:off x="134913" y="488916"/>
            <a:ext cx="3714775" cy="5206554"/>
          </a:xfrm>
          <a:prstGeom prst="rect">
            <a:avLst/>
          </a:prstGeom>
        </p:spPr>
        <p:txBody>
          <a:bodyPr wrap="square" lIns="0" tIns="0" rIns="0" bIns="0" rtlCol="0" anchor="t">
            <a:spAutoFit/>
          </a:bodyPr>
          <a:lstStyle/>
          <a:p>
            <a:pPr algn="ctr">
              <a:lnSpc>
                <a:spcPts val="1694"/>
              </a:lnSpc>
              <a:spcBef>
                <a:spcPct val="0"/>
              </a:spcBef>
            </a:pPr>
            <a:r>
              <a:rPr lang="en-US" sz="1600" dirty="0" smtClean="0">
                <a:solidFill>
                  <a:srgbClr val="00B050"/>
                </a:solidFill>
                <a:latin typeface="Montserrat Ultra-Bold"/>
              </a:rPr>
              <a:t>Recreation</a:t>
            </a:r>
          </a:p>
          <a:p>
            <a:pPr algn="just">
              <a:lnSpc>
                <a:spcPts val="1694"/>
              </a:lnSpc>
              <a:spcBef>
                <a:spcPct val="0"/>
              </a:spcBef>
            </a:pPr>
            <a:r>
              <a:rPr lang="en-US" sz="1100" dirty="0" smtClean="0">
                <a:solidFill>
                  <a:srgbClr val="002060"/>
                </a:solidFill>
                <a:latin typeface="Verdana" pitchFamily="34" charset="0"/>
                <a:ea typeface="Verdana" pitchFamily="34" charset="0"/>
                <a:cs typeface="Verdana" pitchFamily="34" charset="0"/>
              </a:rPr>
              <a:t>We believe in full enjoyment in the lap of nature for the peace of mind. So we took advantage of the group outings such as picnic to the natural forests, mountains, water reservoirs and waterfalls. Our students had chosen to visit world famous </a:t>
            </a:r>
            <a:r>
              <a:rPr lang="en-US" sz="1100" dirty="0" err="1" smtClean="0">
                <a:solidFill>
                  <a:srgbClr val="002060"/>
                </a:solidFill>
                <a:latin typeface="Verdana" pitchFamily="34" charset="0"/>
                <a:ea typeface="Verdana" pitchFamily="34" charset="0"/>
                <a:cs typeface="Verdana" pitchFamily="34" charset="0"/>
              </a:rPr>
              <a:t>Simplipal</a:t>
            </a:r>
            <a:r>
              <a:rPr lang="en-US" sz="1100" dirty="0" smtClean="0">
                <a:solidFill>
                  <a:srgbClr val="002060"/>
                </a:solidFill>
                <a:latin typeface="Verdana" pitchFamily="34" charset="0"/>
                <a:ea typeface="Verdana" pitchFamily="34" charset="0"/>
                <a:cs typeface="Verdana" pitchFamily="34" charset="0"/>
              </a:rPr>
              <a:t> Reserve Forest.</a:t>
            </a:r>
          </a:p>
          <a:p>
            <a:pPr algn="just">
              <a:lnSpc>
                <a:spcPts val="1554"/>
              </a:lnSpc>
              <a:spcBef>
                <a:spcPct val="0"/>
              </a:spcBef>
            </a:pPr>
            <a:r>
              <a:rPr lang="en-US" sz="1100" dirty="0" smtClean="0">
                <a:solidFill>
                  <a:srgbClr val="002060"/>
                </a:solidFill>
                <a:latin typeface="Verdana" pitchFamily="34" charset="0"/>
                <a:ea typeface="Verdana" pitchFamily="34" charset="0"/>
                <a:cs typeface="Verdana" pitchFamily="34" charset="0"/>
              </a:rPr>
              <a:t>The combination of picnic, trekking, bathing, swimming, boating and mountaineering is itself all-in–one package for a life time </a:t>
            </a:r>
            <a:r>
              <a:rPr lang="en-US" sz="1110" dirty="0" smtClean="0">
                <a:solidFill>
                  <a:srgbClr val="002060"/>
                </a:solidFill>
                <a:latin typeface="Verdana" pitchFamily="34" charset="0"/>
                <a:ea typeface="Verdana" pitchFamily="34" charset="0"/>
                <a:cs typeface="Verdana" pitchFamily="34" charset="0"/>
              </a:rPr>
              <a:t>experience. The natural ambience, crystal clear mineral water and enjoying the presence of rare species of birds and animals is a matter of great pleasure. The combination of the clear sky, dustless atmosphere and a sunny day in the mid-December is mostly enjoyable. May the Divine Mother </a:t>
            </a:r>
            <a:r>
              <a:rPr lang="en-US" sz="1110" dirty="0" err="1" smtClean="0">
                <a:solidFill>
                  <a:srgbClr val="002060"/>
                </a:solidFill>
                <a:latin typeface="Verdana" pitchFamily="34" charset="0"/>
                <a:ea typeface="Verdana" pitchFamily="34" charset="0"/>
                <a:cs typeface="Verdana" pitchFamily="34" charset="0"/>
              </a:rPr>
              <a:t>Ambika</a:t>
            </a:r>
            <a:r>
              <a:rPr lang="en-US" sz="1110" dirty="0" smtClean="0">
                <a:solidFill>
                  <a:srgbClr val="002060"/>
                </a:solidFill>
                <a:latin typeface="Verdana" pitchFamily="34" charset="0"/>
                <a:ea typeface="Verdana" pitchFamily="34" charset="0"/>
                <a:cs typeface="Verdana" pitchFamily="34" charset="0"/>
              </a:rPr>
              <a:t> Devi who is the presiding deity of the Dev-</a:t>
            </a:r>
            <a:r>
              <a:rPr lang="en-US" sz="1110" dirty="0" err="1" smtClean="0">
                <a:solidFill>
                  <a:srgbClr val="002060"/>
                </a:solidFill>
                <a:latin typeface="Verdana" pitchFamily="34" charset="0"/>
                <a:ea typeface="Verdana" pitchFamily="34" charset="0"/>
                <a:cs typeface="Verdana" pitchFamily="34" charset="0"/>
              </a:rPr>
              <a:t>Kund</a:t>
            </a:r>
            <a:r>
              <a:rPr lang="en-US" sz="1110" dirty="0" smtClean="0">
                <a:solidFill>
                  <a:srgbClr val="002060"/>
                </a:solidFill>
                <a:latin typeface="Verdana" pitchFamily="34" charset="0"/>
                <a:ea typeface="Verdana" pitchFamily="34" charset="0"/>
                <a:cs typeface="Verdana" pitchFamily="34" charset="0"/>
              </a:rPr>
              <a:t> bless us with her choicest blessings. After paying homage to the Goddess, we returned to our lunch break prepared by </a:t>
            </a:r>
            <a:r>
              <a:rPr lang="en-US" sz="1110" i="1" dirty="0" smtClean="0">
                <a:solidFill>
                  <a:srgbClr val="002060"/>
                </a:solidFill>
                <a:latin typeface="Verdana" pitchFamily="34" charset="0"/>
                <a:ea typeface="Verdana" pitchFamily="34" charset="0"/>
                <a:cs typeface="Verdana" pitchFamily="34" charset="0"/>
              </a:rPr>
              <a:t>Readers Catering </a:t>
            </a:r>
            <a:r>
              <a:rPr lang="en-US" sz="1110" dirty="0" smtClean="0">
                <a:solidFill>
                  <a:srgbClr val="002060"/>
                </a:solidFill>
                <a:latin typeface="Verdana" pitchFamily="34" charset="0"/>
                <a:ea typeface="Verdana" pitchFamily="34" charset="0"/>
                <a:cs typeface="Verdana" pitchFamily="34" charset="0"/>
              </a:rPr>
              <a:t>at the base of the hills. After relishing the picnic lunch we enjoyed the boating in the reservoir of </a:t>
            </a:r>
            <a:r>
              <a:rPr lang="en-US" sz="1110" i="1" dirty="0" smtClean="0">
                <a:solidFill>
                  <a:srgbClr val="002060"/>
                </a:solidFill>
                <a:latin typeface="Verdana" pitchFamily="34" charset="0"/>
                <a:ea typeface="Verdana" pitchFamily="34" charset="0"/>
                <a:cs typeface="Verdana" pitchFamily="34" charset="0"/>
              </a:rPr>
              <a:t>Kala Dam </a:t>
            </a:r>
            <a:r>
              <a:rPr lang="en-US" sz="1110" dirty="0" smtClean="0">
                <a:solidFill>
                  <a:srgbClr val="002060"/>
                </a:solidFill>
                <a:latin typeface="Verdana" pitchFamily="34" charset="0"/>
                <a:ea typeface="Verdana" pitchFamily="34" charset="0"/>
                <a:cs typeface="Verdana" pitchFamily="34" charset="0"/>
              </a:rPr>
              <a:t>in</a:t>
            </a:r>
            <a:r>
              <a:rPr lang="en-US" sz="1110" i="1" dirty="0" smtClean="0">
                <a:solidFill>
                  <a:srgbClr val="002060"/>
                </a:solidFill>
                <a:latin typeface="Verdana" pitchFamily="34" charset="0"/>
                <a:ea typeface="Verdana" pitchFamily="34" charset="0"/>
                <a:cs typeface="Verdana" pitchFamily="34" charset="0"/>
              </a:rPr>
              <a:t> </a:t>
            </a:r>
            <a:r>
              <a:rPr lang="en-US" sz="1110" dirty="0" smtClean="0">
                <a:solidFill>
                  <a:srgbClr val="002060"/>
                </a:solidFill>
                <a:latin typeface="Verdana" pitchFamily="34" charset="0"/>
                <a:ea typeface="Verdana" pitchFamily="34" charset="0"/>
                <a:cs typeface="Verdana" pitchFamily="34" charset="0"/>
              </a:rPr>
              <a:t>the confluence of three rivers near </a:t>
            </a:r>
            <a:r>
              <a:rPr lang="en-US" sz="1110" dirty="0" err="1" smtClean="0">
                <a:solidFill>
                  <a:srgbClr val="002060"/>
                </a:solidFill>
                <a:latin typeface="Verdana" pitchFamily="34" charset="0"/>
                <a:ea typeface="Verdana" pitchFamily="34" charset="0"/>
                <a:cs typeface="Verdana" pitchFamily="34" charset="0"/>
              </a:rPr>
              <a:t>Similipal</a:t>
            </a:r>
            <a:r>
              <a:rPr lang="en-US" sz="1110" dirty="0" smtClean="0">
                <a:solidFill>
                  <a:srgbClr val="002060"/>
                </a:solidFill>
                <a:latin typeface="Verdana" pitchFamily="34" charset="0"/>
                <a:ea typeface="Verdana" pitchFamily="34" charset="0"/>
                <a:cs typeface="Verdana" pitchFamily="34" charset="0"/>
              </a:rPr>
              <a:t> forest - </a:t>
            </a:r>
            <a:r>
              <a:rPr lang="en-US" sz="1110" i="1" dirty="0" smtClean="0">
                <a:solidFill>
                  <a:srgbClr val="C00000"/>
                </a:solidFill>
                <a:latin typeface="Verdana" pitchFamily="34" charset="0"/>
                <a:ea typeface="Verdana" pitchFamily="34" charset="0"/>
                <a:cs typeface="Verdana" pitchFamily="34" charset="0"/>
              </a:rPr>
              <a:t>a thing of beauty is a joy forever.</a:t>
            </a:r>
          </a:p>
          <a:p>
            <a:pPr algn="just">
              <a:lnSpc>
                <a:spcPts val="1554"/>
              </a:lnSpc>
              <a:spcBef>
                <a:spcPct val="0"/>
              </a:spcBef>
            </a:pPr>
            <a:r>
              <a:rPr lang="en-US" sz="1110" dirty="0" smtClean="0">
                <a:solidFill>
                  <a:srgbClr val="2A2B2F"/>
                </a:solidFill>
                <a:latin typeface="Montserrat Ultra-Bold"/>
              </a:rPr>
              <a:t> </a:t>
            </a:r>
            <a:endParaRPr lang="en-US" sz="1110" dirty="0">
              <a:solidFill>
                <a:srgbClr val="2A2B2F"/>
              </a:solidFill>
              <a:latin typeface="Montserrat Ultra-Bold"/>
            </a:endParaRPr>
          </a:p>
        </p:txBody>
      </p:sp>
      <p:sp>
        <p:nvSpPr>
          <p:cNvPr id="37" name="Rectangle 36"/>
          <p:cNvSpPr/>
          <p:nvPr/>
        </p:nvSpPr>
        <p:spPr>
          <a:xfrm>
            <a:off x="349227" y="7275526"/>
            <a:ext cx="2214577" cy="2554545"/>
          </a:xfrm>
          <a:prstGeom prst="rect">
            <a:avLst/>
          </a:prstGeom>
        </p:spPr>
        <p:txBody>
          <a:bodyPr wrap="square">
            <a:spAutoFit/>
          </a:bodyPr>
          <a:lstStyle/>
          <a:p>
            <a:pPr algn="just">
              <a:lnSpc>
                <a:spcPts val="1554"/>
              </a:lnSpc>
              <a:spcBef>
                <a:spcPct val="0"/>
              </a:spcBef>
            </a:pPr>
            <a:endParaRPr lang="en-US" sz="1100" dirty="0" smtClean="0">
              <a:solidFill>
                <a:srgbClr val="2A2B2F"/>
              </a:solidFill>
              <a:latin typeface="Montserrat Ultra-Bold"/>
            </a:endParaRPr>
          </a:p>
          <a:p>
            <a:pPr algn="just">
              <a:lnSpc>
                <a:spcPts val="1554"/>
              </a:lnSpc>
              <a:spcBef>
                <a:spcPct val="0"/>
              </a:spcBef>
            </a:pPr>
            <a:endParaRPr lang="en-US" sz="1100" dirty="0" smtClean="0">
              <a:solidFill>
                <a:srgbClr val="2A2B2F"/>
              </a:solidFill>
              <a:latin typeface="Montserrat Ultra-Bold"/>
            </a:endParaRPr>
          </a:p>
          <a:p>
            <a:pPr algn="just">
              <a:lnSpc>
                <a:spcPts val="1554"/>
              </a:lnSpc>
              <a:spcBef>
                <a:spcPct val="0"/>
              </a:spcBef>
            </a:pPr>
            <a:endParaRPr lang="en-US" sz="1100" dirty="0" smtClean="0">
              <a:solidFill>
                <a:srgbClr val="2A2B2F"/>
              </a:solidFill>
              <a:latin typeface="Montserrat Ultra-Bold"/>
            </a:endParaRPr>
          </a:p>
          <a:p>
            <a:pPr algn="just">
              <a:lnSpc>
                <a:spcPts val="1554"/>
              </a:lnSpc>
              <a:spcBef>
                <a:spcPct val="0"/>
              </a:spcBef>
            </a:pPr>
            <a:r>
              <a:rPr lang="en-US" sz="1100" dirty="0" smtClean="0">
                <a:latin typeface="Verdana" pitchFamily="34" charset="0"/>
                <a:ea typeface="Verdana" pitchFamily="34" charset="0"/>
                <a:cs typeface="Verdana" pitchFamily="34" charset="0"/>
              </a:rPr>
              <a:t>Our teachers are not only strict as parents, but also very friendly with the students. Rock climbing in </a:t>
            </a:r>
            <a:r>
              <a:rPr lang="en-US" sz="1100" dirty="0" err="1" smtClean="0">
                <a:latin typeface="Verdana" pitchFamily="34" charset="0"/>
                <a:ea typeface="Verdana" pitchFamily="34" charset="0"/>
                <a:cs typeface="Verdana" pitchFamily="34" charset="0"/>
              </a:rPr>
              <a:t>Bhimsila</a:t>
            </a:r>
            <a:r>
              <a:rPr lang="en-US" sz="1100" dirty="0" smtClean="0">
                <a:latin typeface="Verdana" pitchFamily="34" charset="0"/>
                <a:ea typeface="Verdana" pitchFamily="34" charset="0"/>
                <a:cs typeface="Verdana" pitchFamily="34" charset="0"/>
              </a:rPr>
              <a:t> (a huge solitaire stone) is a thrilling experience. In </a:t>
            </a:r>
            <a:r>
              <a:rPr lang="en-US" sz="1100" dirty="0" err="1" smtClean="0">
                <a:latin typeface="Verdana" pitchFamily="34" charset="0"/>
                <a:ea typeface="Verdana" pitchFamily="34" charset="0"/>
                <a:cs typeface="Verdana" pitchFamily="34" charset="0"/>
              </a:rPr>
              <a:t>Dwapara</a:t>
            </a:r>
            <a:r>
              <a:rPr lang="en-US" sz="1100" dirty="0" smtClean="0">
                <a:latin typeface="Verdana" pitchFamily="34" charset="0"/>
                <a:ea typeface="Verdana" pitchFamily="34" charset="0"/>
                <a:cs typeface="Verdana" pitchFamily="34" charset="0"/>
              </a:rPr>
              <a:t> </a:t>
            </a:r>
            <a:r>
              <a:rPr lang="en-US" sz="1100" dirty="0" err="1" smtClean="0">
                <a:latin typeface="Verdana" pitchFamily="34" charset="0"/>
                <a:ea typeface="Verdana" pitchFamily="34" charset="0"/>
                <a:cs typeface="Verdana" pitchFamily="34" charset="0"/>
              </a:rPr>
              <a:t>yuga</a:t>
            </a:r>
            <a:r>
              <a:rPr lang="en-US" sz="1100" dirty="0" smtClean="0">
                <a:latin typeface="Verdana" pitchFamily="34" charset="0"/>
                <a:ea typeface="Verdana" pitchFamily="34" charset="0"/>
                <a:cs typeface="Verdana" pitchFamily="34" charset="0"/>
              </a:rPr>
              <a:t>, </a:t>
            </a:r>
            <a:r>
              <a:rPr lang="en-US" sz="1100" dirty="0" err="1" smtClean="0">
                <a:latin typeface="Verdana" pitchFamily="34" charset="0"/>
                <a:ea typeface="Verdana" pitchFamily="34" charset="0"/>
                <a:cs typeface="Verdana" pitchFamily="34" charset="0"/>
              </a:rPr>
              <a:t>Pandavas</a:t>
            </a:r>
            <a:r>
              <a:rPr lang="en-US" sz="1100" dirty="0" smtClean="0">
                <a:latin typeface="Verdana" pitchFamily="34" charset="0"/>
                <a:ea typeface="Verdana" pitchFamily="34" charset="0"/>
                <a:cs typeface="Verdana" pitchFamily="34" charset="0"/>
              </a:rPr>
              <a:t> stayed here for some time.</a:t>
            </a:r>
          </a:p>
        </p:txBody>
      </p:sp>
      <p:grpSp>
        <p:nvGrpSpPr>
          <p:cNvPr id="41" name="Group 23"/>
          <p:cNvGrpSpPr>
            <a:grpSpLocks noChangeAspect="1"/>
          </p:cNvGrpSpPr>
          <p:nvPr/>
        </p:nvGrpSpPr>
        <p:grpSpPr>
          <a:xfrm>
            <a:off x="3921126" y="3632188"/>
            <a:ext cx="2622902" cy="1898981"/>
            <a:chOff x="0" y="0"/>
            <a:chExt cx="19050000" cy="13792200"/>
          </a:xfrm>
        </p:grpSpPr>
        <p:sp>
          <p:nvSpPr>
            <p:cNvPr id="42" name="Freeform 24"/>
            <p:cNvSpPr/>
            <p:nvPr/>
          </p:nvSpPr>
          <p:spPr>
            <a:xfrm>
              <a:off x="442468" y="443738"/>
              <a:ext cx="18189449" cy="12737719"/>
            </a:xfrm>
            <a:custGeom>
              <a:avLst/>
              <a:gdLst/>
              <a:ahLst/>
              <a:cxnLst/>
              <a:rect l="l" t="t" r="r" b="b"/>
              <a:pathLst>
                <a:path w="18189449" h="12737719">
                  <a:moveTo>
                    <a:pt x="17796383" y="12737211"/>
                  </a:moveTo>
                  <a:lnTo>
                    <a:pt x="280035" y="12689967"/>
                  </a:lnTo>
                  <a:cubicBezTo>
                    <a:pt x="125222" y="12689586"/>
                    <a:pt x="0" y="12563603"/>
                    <a:pt x="508" y="12408916"/>
                  </a:cubicBezTo>
                  <a:lnTo>
                    <a:pt x="32893" y="358902"/>
                  </a:lnTo>
                  <a:cubicBezTo>
                    <a:pt x="33401" y="160401"/>
                    <a:pt x="194818" y="0"/>
                    <a:pt x="393319" y="508"/>
                  </a:cubicBezTo>
                  <a:lnTo>
                    <a:pt x="17830547" y="47498"/>
                  </a:lnTo>
                  <a:cubicBezTo>
                    <a:pt x="18029048" y="48006"/>
                    <a:pt x="18189449" y="209423"/>
                    <a:pt x="18188940" y="407924"/>
                  </a:cubicBezTo>
                  <a:lnTo>
                    <a:pt x="18156555" y="12378690"/>
                  </a:lnTo>
                  <a:cubicBezTo>
                    <a:pt x="18156174" y="12577191"/>
                    <a:pt x="17994884" y="12737719"/>
                    <a:pt x="17796383" y="12737211"/>
                  </a:cubicBezTo>
                  <a:close/>
                </a:path>
              </a:pathLst>
            </a:custGeom>
            <a:blipFill>
              <a:blip r:embed="rId15"/>
              <a:stretch>
                <a:fillRect t="-3636" b="-3636"/>
              </a:stretch>
            </a:blipFill>
          </p:spPr>
        </p:sp>
        <p:sp>
          <p:nvSpPr>
            <p:cNvPr id="43" name="Freeform 25"/>
            <p:cNvSpPr/>
            <p:nvPr/>
          </p:nvSpPr>
          <p:spPr>
            <a:xfrm>
              <a:off x="0" y="0"/>
              <a:ext cx="19050000" cy="13792200"/>
            </a:xfrm>
            <a:custGeom>
              <a:avLst/>
              <a:gdLst/>
              <a:ahLst/>
              <a:cxnLst/>
              <a:rect l="l" t="t" r="r" b="b"/>
              <a:pathLst>
                <a:path w="19050000" h="13792200">
                  <a:moveTo>
                    <a:pt x="19050000" y="0"/>
                  </a:moveTo>
                  <a:lnTo>
                    <a:pt x="19050000" y="13792200"/>
                  </a:lnTo>
                  <a:lnTo>
                    <a:pt x="0" y="13792200"/>
                  </a:lnTo>
                  <a:lnTo>
                    <a:pt x="0" y="0"/>
                  </a:lnTo>
                  <a:lnTo>
                    <a:pt x="19050000" y="0"/>
                  </a:lnTo>
                  <a:close/>
                </a:path>
              </a:pathLst>
            </a:custGeom>
            <a:blipFill>
              <a:blip r:embed="rId16"/>
              <a:stretch>
                <a:fillRect l="-17" r="-17"/>
              </a:stretch>
            </a:blipFill>
          </p:spPr>
        </p:sp>
      </p:grpSp>
      <p:grpSp>
        <p:nvGrpSpPr>
          <p:cNvPr id="44" name="Group 6"/>
          <p:cNvGrpSpPr>
            <a:grpSpLocks noChangeAspect="1"/>
          </p:cNvGrpSpPr>
          <p:nvPr/>
        </p:nvGrpSpPr>
        <p:grpSpPr>
          <a:xfrm>
            <a:off x="3921126" y="1989114"/>
            <a:ext cx="2622902" cy="1898981"/>
            <a:chOff x="0" y="0"/>
            <a:chExt cx="19050000" cy="13792200"/>
          </a:xfrm>
        </p:grpSpPr>
        <p:sp>
          <p:nvSpPr>
            <p:cNvPr id="45" name="Freeform 7"/>
            <p:cNvSpPr/>
            <p:nvPr/>
          </p:nvSpPr>
          <p:spPr>
            <a:xfrm>
              <a:off x="442468" y="443738"/>
              <a:ext cx="18189449" cy="12737719"/>
            </a:xfrm>
            <a:custGeom>
              <a:avLst/>
              <a:gdLst/>
              <a:ahLst/>
              <a:cxnLst/>
              <a:rect l="l" t="t" r="r" b="b"/>
              <a:pathLst>
                <a:path w="18189449" h="12737719">
                  <a:moveTo>
                    <a:pt x="17796383" y="12737211"/>
                  </a:moveTo>
                  <a:lnTo>
                    <a:pt x="280035" y="12689967"/>
                  </a:lnTo>
                  <a:cubicBezTo>
                    <a:pt x="125222" y="12689586"/>
                    <a:pt x="0" y="12563603"/>
                    <a:pt x="508" y="12408916"/>
                  </a:cubicBezTo>
                  <a:lnTo>
                    <a:pt x="32893" y="358902"/>
                  </a:lnTo>
                  <a:cubicBezTo>
                    <a:pt x="33401" y="160401"/>
                    <a:pt x="194818" y="0"/>
                    <a:pt x="393319" y="508"/>
                  </a:cubicBezTo>
                  <a:lnTo>
                    <a:pt x="17830547" y="47498"/>
                  </a:lnTo>
                  <a:cubicBezTo>
                    <a:pt x="18029048" y="48006"/>
                    <a:pt x="18189449" y="209423"/>
                    <a:pt x="18188940" y="407924"/>
                  </a:cubicBezTo>
                  <a:lnTo>
                    <a:pt x="18156555" y="12378690"/>
                  </a:lnTo>
                  <a:cubicBezTo>
                    <a:pt x="18156174" y="12577191"/>
                    <a:pt x="17994884" y="12737719"/>
                    <a:pt x="17796383" y="12737211"/>
                  </a:cubicBezTo>
                  <a:close/>
                </a:path>
              </a:pathLst>
            </a:custGeom>
            <a:blipFill>
              <a:blip r:embed="rId17"/>
              <a:stretch>
                <a:fillRect t="-3424" b="-3424"/>
              </a:stretch>
            </a:blipFill>
          </p:spPr>
        </p:sp>
        <p:sp>
          <p:nvSpPr>
            <p:cNvPr id="46" name="Freeform 8"/>
            <p:cNvSpPr/>
            <p:nvPr/>
          </p:nvSpPr>
          <p:spPr>
            <a:xfrm>
              <a:off x="0" y="0"/>
              <a:ext cx="19050000" cy="13792200"/>
            </a:xfrm>
            <a:custGeom>
              <a:avLst/>
              <a:gdLst/>
              <a:ahLst/>
              <a:cxnLst/>
              <a:rect l="l" t="t" r="r" b="b"/>
              <a:pathLst>
                <a:path w="19050000" h="13792200">
                  <a:moveTo>
                    <a:pt x="19050000" y="0"/>
                  </a:moveTo>
                  <a:lnTo>
                    <a:pt x="19050000" y="13792200"/>
                  </a:lnTo>
                  <a:lnTo>
                    <a:pt x="0" y="13792200"/>
                  </a:lnTo>
                  <a:lnTo>
                    <a:pt x="0" y="0"/>
                  </a:lnTo>
                  <a:lnTo>
                    <a:pt x="19050000" y="0"/>
                  </a:lnTo>
                  <a:close/>
                </a:path>
              </a:pathLst>
            </a:custGeom>
            <a:blipFill>
              <a:blip r:embed="rId16"/>
              <a:stretch>
                <a:fillRect l="-17" r="-17"/>
              </a:stretch>
            </a:blipFill>
          </p:spPr>
        </p:sp>
      </p:grpSp>
      <p:grpSp>
        <p:nvGrpSpPr>
          <p:cNvPr id="47" name="Group 9"/>
          <p:cNvGrpSpPr>
            <a:grpSpLocks noChangeAspect="1"/>
          </p:cNvGrpSpPr>
          <p:nvPr/>
        </p:nvGrpSpPr>
        <p:grpSpPr>
          <a:xfrm>
            <a:off x="3849688" y="203164"/>
            <a:ext cx="2622902" cy="1898981"/>
            <a:chOff x="0" y="0"/>
            <a:chExt cx="19050000" cy="13792200"/>
          </a:xfrm>
        </p:grpSpPr>
        <p:sp>
          <p:nvSpPr>
            <p:cNvPr id="48" name="Freeform 10"/>
            <p:cNvSpPr/>
            <p:nvPr/>
          </p:nvSpPr>
          <p:spPr>
            <a:xfrm>
              <a:off x="442468" y="443738"/>
              <a:ext cx="18189449" cy="12737719"/>
            </a:xfrm>
            <a:custGeom>
              <a:avLst/>
              <a:gdLst/>
              <a:ahLst/>
              <a:cxnLst/>
              <a:rect l="l" t="t" r="r" b="b"/>
              <a:pathLst>
                <a:path w="18189449" h="12737719">
                  <a:moveTo>
                    <a:pt x="17796383" y="12737211"/>
                  </a:moveTo>
                  <a:lnTo>
                    <a:pt x="280035" y="12689967"/>
                  </a:lnTo>
                  <a:cubicBezTo>
                    <a:pt x="125222" y="12689586"/>
                    <a:pt x="0" y="12563603"/>
                    <a:pt x="508" y="12408916"/>
                  </a:cubicBezTo>
                  <a:lnTo>
                    <a:pt x="32893" y="358902"/>
                  </a:lnTo>
                  <a:cubicBezTo>
                    <a:pt x="33401" y="160401"/>
                    <a:pt x="194818" y="0"/>
                    <a:pt x="393319" y="508"/>
                  </a:cubicBezTo>
                  <a:lnTo>
                    <a:pt x="17830547" y="47498"/>
                  </a:lnTo>
                  <a:cubicBezTo>
                    <a:pt x="18029048" y="48006"/>
                    <a:pt x="18189449" y="209423"/>
                    <a:pt x="18188940" y="407924"/>
                  </a:cubicBezTo>
                  <a:lnTo>
                    <a:pt x="18156555" y="12378690"/>
                  </a:lnTo>
                  <a:cubicBezTo>
                    <a:pt x="18156174" y="12577191"/>
                    <a:pt x="17994884" y="12737719"/>
                    <a:pt x="17796383" y="12737211"/>
                  </a:cubicBezTo>
                  <a:close/>
                </a:path>
              </a:pathLst>
            </a:custGeom>
            <a:blipFill>
              <a:blip r:embed="rId18"/>
              <a:stretch>
                <a:fillRect t="-185" b="-185"/>
              </a:stretch>
            </a:blipFill>
          </p:spPr>
        </p:sp>
        <p:sp>
          <p:nvSpPr>
            <p:cNvPr id="49" name="Freeform 11"/>
            <p:cNvSpPr/>
            <p:nvPr/>
          </p:nvSpPr>
          <p:spPr>
            <a:xfrm>
              <a:off x="0" y="0"/>
              <a:ext cx="19050000" cy="13792200"/>
            </a:xfrm>
            <a:custGeom>
              <a:avLst/>
              <a:gdLst/>
              <a:ahLst/>
              <a:cxnLst/>
              <a:rect l="l" t="t" r="r" b="b"/>
              <a:pathLst>
                <a:path w="19050000" h="13792200">
                  <a:moveTo>
                    <a:pt x="19050000" y="0"/>
                  </a:moveTo>
                  <a:lnTo>
                    <a:pt x="19050000" y="13792200"/>
                  </a:lnTo>
                  <a:lnTo>
                    <a:pt x="0" y="13792200"/>
                  </a:lnTo>
                  <a:lnTo>
                    <a:pt x="0" y="0"/>
                  </a:lnTo>
                  <a:lnTo>
                    <a:pt x="19050000" y="0"/>
                  </a:lnTo>
                  <a:close/>
                </a:path>
              </a:pathLst>
            </a:custGeom>
            <a:blipFill>
              <a:blip r:embed="rId16"/>
              <a:stretch>
                <a:fillRect l="-17" r="-17"/>
              </a:stretch>
            </a:blipFill>
          </p:spPr>
        </p:sp>
      </p:grpSp>
      <p:pic>
        <p:nvPicPr>
          <p:cNvPr id="32" name="Picture 1"/>
          <p:cNvPicPr>
            <a:picLocks noChangeAspect="1" noChangeArrowheads="1"/>
          </p:cNvPicPr>
          <p:nvPr/>
        </p:nvPicPr>
        <p:blipFill>
          <a:blip r:embed="rId19" cstate="print"/>
          <a:srcRect/>
          <a:stretch>
            <a:fillRect/>
          </a:stretch>
        </p:blipFill>
        <p:spPr bwMode="auto">
          <a:xfrm>
            <a:off x="2849556" y="7489841"/>
            <a:ext cx="1857388" cy="2584192"/>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4206878" y="203164"/>
            <a:ext cx="2066925" cy="266700"/>
          </a:xfrm>
          <a:prstGeom prst="rect">
            <a:avLst/>
          </a:prstGeom>
          <a:noFill/>
          <a:ln w="9525">
            <a:noFill/>
            <a:miter lim="800000"/>
            <a:headEnd/>
            <a:tailEnd/>
          </a:ln>
          <a:effectLst/>
        </p:spPr>
      </p:pic>
      <p:pic>
        <p:nvPicPr>
          <p:cNvPr id="3" name="Picture 4" descr="C:\Users\dell\Desktop\p6.jpg"/>
          <p:cNvPicPr>
            <a:picLocks noChangeAspect="1" noChangeArrowheads="1"/>
          </p:cNvPicPr>
          <p:nvPr/>
        </p:nvPicPr>
        <p:blipFill>
          <a:blip r:embed="rId3"/>
          <a:srcRect/>
          <a:stretch>
            <a:fillRect/>
          </a:stretch>
        </p:blipFill>
        <p:spPr bwMode="auto">
          <a:xfrm>
            <a:off x="1135044" y="274602"/>
            <a:ext cx="5000660" cy="2659104"/>
          </a:xfrm>
          <a:prstGeom prst="rect">
            <a:avLst/>
          </a:prstGeom>
          <a:noFill/>
        </p:spPr>
      </p:pic>
      <p:pic>
        <p:nvPicPr>
          <p:cNvPr id="4" name="Picture 3" descr="C:\Users\dell\Desktop\p9.jpg"/>
          <p:cNvPicPr>
            <a:picLocks noChangeAspect="1" noChangeArrowheads="1"/>
          </p:cNvPicPr>
          <p:nvPr/>
        </p:nvPicPr>
        <p:blipFill>
          <a:blip r:embed="rId4"/>
          <a:srcRect/>
          <a:stretch>
            <a:fillRect/>
          </a:stretch>
        </p:blipFill>
        <p:spPr bwMode="auto">
          <a:xfrm>
            <a:off x="3492498" y="2917808"/>
            <a:ext cx="2957534" cy="6572296"/>
          </a:xfrm>
          <a:prstGeom prst="rect">
            <a:avLst/>
          </a:prstGeom>
          <a:noFill/>
        </p:spPr>
      </p:pic>
      <p:pic>
        <p:nvPicPr>
          <p:cNvPr id="5" name="Picture 2"/>
          <p:cNvPicPr>
            <a:picLocks noChangeAspect="1" noChangeArrowheads="1"/>
          </p:cNvPicPr>
          <p:nvPr/>
        </p:nvPicPr>
        <p:blipFill>
          <a:blip r:embed="rId5" cstate="print"/>
          <a:srcRect/>
          <a:stretch>
            <a:fillRect/>
          </a:stretch>
        </p:blipFill>
        <p:spPr bwMode="auto">
          <a:xfrm>
            <a:off x="777854" y="2917808"/>
            <a:ext cx="2723675" cy="4643470"/>
          </a:xfrm>
          <a:prstGeom prst="rect">
            <a:avLst/>
          </a:prstGeom>
          <a:noFill/>
          <a:ln w="9525">
            <a:noFill/>
            <a:miter lim="800000"/>
            <a:headEnd/>
            <a:tailEnd/>
          </a:ln>
          <a:effectLst/>
        </p:spPr>
      </p:pic>
      <p:pic>
        <p:nvPicPr>
          <p:cNvPr id="6" name="Picture 4"/>
          <p:cNvPicPr>
            <a:picLocks noChangeAspect="1" noChangeArrowheads="1"/>
          </p:cNvPicPr>
          <p:nvPr/>
        </p:nvPicPr>
        <p:blipFill>
          <a:blip r:embed="rId6" cstate="print"/>
          <a:srcRect/>
          <a:stretch>
            <a:fillRect/>
          </a:stretch>
        </p:blipFill>
        <p:spPr bwMode="auto">
          <a:xfrm>
            <a:off x="3706812" y="8132782"/>
            <a:ext cx="2762269" cy="2071702"/>
          </a:xfrm>
          <a:prstGeom prst="rect">
            <a:avLst/>
          </a:prstGeom>
          <a:noFill/>
          <a:ln w="9525">
            <a:noFill/>
            <a:miter lim="800000"/>
            <a:headEnd/>
            <a:tailEnd/>
          </a:ln>
          <a:effectLst/>
        </p:spPr>
      </p:pic>
      <p:pic>
        <p:nvPicPr>
          <p:cNvPr id="8" name="Picture 2" descr="C:\Users\dell\Desktop\p7.jpg"/>
          <p:cNvPicPr>
            <a:picLocks noChangeAspect="1" noChangeArrowheads="1"/>
          </p:cNvPicPr>
          <p:nvPr/>
        </p:nvPicPr>
        <p:blipFill>
          <a:blip r:embed="rId7"/>
          <a:srcRect/>
          <a:stretch>
            <a:fillRect/>
          </a:stretch>
        </p:blipFill>
        <p:spPr bwMode="auto">
          <a:xfrm>
            <a:off x="0" y="8061344"/>
            <a:ext cx="3706812" cy="1665169"/>
          </a:xfrm>
          <a:prstGeom prst="rect">
            <a:avLst/>
          </a:prstGeom>
          <a:noFill/>
        </p:spPr>
      </p:pic>
      <p:pic>
        <p:nvPicPr>
          <p:cNvPr id="9" name="Picture 2"/>
          <p:cNvPicPr>
            <a:picLocks noChangeAspect="1" noChangeArrowheads="1"/>
          </p:cNvPicPr>
          <p:nvPr/>
        </p:nvPicPr>
        <p:blipFill>
          <a:blip r:embed="rId8"/>
          <a:srcRect/>
          <a:stretch>
            <a:fillRect/>
          </a:stretch>
        </p:blipFill>
        <p:spPr bwMode="auto">
          <a:xfrm>
            <a:off x="1492234" y="7918468"/>
            <a:ext cx="1485900" cy="295275"/>
          </a:xfrm>
          <a:prstGeom prst="rect">
            <a:avLst/>
          </a:prstGeom>
          <a:noFill/>
          <a:ln w="9525">
            <a:noFill/>
            <a:miter lim="800000"/>
            <a:headEnd/>
            <a:tailEnd/>
          </a:ln>
          <a:effectLst/>
        </p:spPr>
      </p:pic>
      <p:pic>
        <p:nvPicPr>
          <p:cNvPr id="10" name="Picture 2"/>
          <p:cNvPicPr>
            <a:picLocks noChangeAspect="1" noChangeArrowheads="1"/>
          </p:cNvPicPr>
          <p:nvPr/>
        </p:nvPicPr>
        <p:blipFill>
          <a:blip r:embed="rId9"/>
          <a:srcRect/>
          <a:stretch>
            <a:fillRect/>
          </a:stretch>
        </p:blipFill>
        <p:spPr bwMode="auto">
          <a:xfrm>
            <a:off x="2992432" y="0"/>
            <a:ext cx="1895475" cy="342900"/>
          </a:xfrm>
          <a:prstGeom prst="rect">
            <a:avLst/>
          </a:prstGeom>
          <a:noFill/>
          <a:ln w="9525">
            <a:noFill/>
            <a:miter lim="800000"/>
            <a:headEnd/>
            <a:tailEnd/>
          </a:ln>
          <a:effectLst/>
        </p:spPr>
      </p:pic>
      <p:pic>
        <p:nvPicPr>
          <p:cNvPr id="12" name="Picture 3"/>
          <p:cNvPicPr>
            <a:picLocks noChangeAspect="1" noChangeArrowheads="1"/>
          </p:cNvPicPr>
          <p:nvPr/>
        </p:nvPicPr>
        <p:blipFill>
          <a:blip r:embed="rId10"/>
          <a:srcRect/>
          <a:stretch>
            <a:fillRect/>
          </a:stretch>
        </p:blipFill>
        <p:spPr bwMode="auto">
          <a:xfrm>
            <a:off x="5349886" y="7847030"/>
            <a:ext cx="1085850" cy="2667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22278" y="-796967"/>
            <a:ext cx="8143932" cy="2571768"/>
            <a:chOff x="0" y="0"/>
            <a:chExt cx="11933970" cy="4155116"/>
          </a:xfrm>
        </p:grpSpPr>
        <p:sp>
          <p:nvSpPr>
            <p:cNvPr id="4" name="Freeform 4"/>
            <p:cNvSpPr/>
            <p:nvPr/>
          </p:nvSpPr>
          <p:spPr>
            <a:xfrm rot="-559825" flipH="1">
              <a:off x="111608" y="918923"/>
              <a:ext cx="11524885" cy="2317269"/>
            </a:xfrm>
            <a:custGeom>
              <a:avLst/>
              <a:gdLst/>
              <a:ahLst/>
              <a:cxnLst/>
              <a:rect l="l" t="t" r="r" b="b"/>
              <a:pathLst>
                <a:path w="11524885" h="2317269">
                  <a:moveTo>
                    <a:pt x="11524885" y="0"/>
                  </a:moveTo>
                  <a:lnTo>
                    <a:pt x="0" y="0"/>
                  </a:lnTo>
                  <a:lnTo>
                    <a:pt x="0" y="2317269"/>
                  </a:lnTo>
                  <a:lnTo>
                    <a:pt x="11524885" y="2317269"/>
                  </a:lnTo>
                  <a:lnTo>
                    <a:pt x="11524885" y="0"/>
                  </a:lnTo>
                  <a:close/>
                </a:path>
              </a:pathLst>
            </a:custGeom>
            <a:blipFill>
              <a:blip r:embed="rId2">
                <a:extLst>
                  <a:ext uri="{96DAC541-7B7A-43D3-8B79-37D633B846F1}">
                    <asvg:svgBlip xmlns="" xmlns:asvg="http://schemas.microsoft.com/office/drawing/2016/SVG/main" r:embed="rId4"/>
                  </a:ext>
                </a:extLst>
              </a:blip>
              <a:stretch>
                <a:fillRect r="-39039" b="-137419"/>
              </a:stretch>
            </a:blipFill>
          </p:spPr>
        </p:sp>
        <p:sp>
          <p:nvSpPr>
            <p:cNvPr id="5" name="Freeform 5"/>
            <p:cNvSpPr/>
            <p:nvPr/>
          </p:nvSpPr>
          <p:spPr>
            <a:xfrm rot="-391087" flipH="1">
              <a:off x="314808" y="1184523"/>
              <a:ext cx="11524885" cy="2317269"/>
            </a:xfrm>
            <a:custGeom>
              <a:avLst/>
              <a:gdLst/>
              <a:ahLst/>
              <a:cxnLst/>
              <a:rect l="l" t="t" r="r" b="b"/>
              <a:pathLst>
                <a:path w="11524885" h="2317269">
                  <a:moveTo>
                    <a:pt x="11524885" y="0"/>
                  </a:moveTo>
                  <a:lnTo>
                    <a:pt x="0" y="0"/>
                  </a:lnTo>
                  <a:lnTo>
                    <a:pt x="0" y="2317269"/>
                  </a:lnTo>
                  <a:lnTo>
                    <a:pt x="11524885" y="2317269"/>
                  </a:lnTo>
                  <a:lnTo>
                    <a:pt x="11524885" y="0"/>
                  </a:lnTo>
                  <a:close/>
                </a:path>
              </a:pathLst>
            </a:custGeom>
            <a:blipFill>
              <a:blip r:embed="rId5">
                <a:extLst>
                  <a:ext uri="{96DAC541-7B7A-43D3-8B79-37D633B846F1}">
                    <asvg:svgBlip xmlns="" xmlns:asvg="http://schemas.microsoft.com/office/drawing/2016/SVG/main" r:embed="rId6"/>
                  </a:ext>
                </a:extLst>
              </a:blip>
              <a:stretch>
                <a:fillRect r="-39039" b="-137419"/>
              </a:stretch>
            </a:blipFill>
          </p:spPr>
        </p:sp>
      </p:grpSp>
      <p:grpSp>
        <p:nvGrpSpPr>
          <p:cNvPr id="9" name="Group 9"/>
          <p:cNvGrpSpPr>
            <a:grpSpLocks noChangeAspect="1"/>
          </p:cNvGrpSpPr>
          <p:nvPr/>
        </p:nvGrpSpPr>
        <p:grpSpPr>
          <a:xfrm>
            <a:off x="4778382" y="3632188"/>
            <a:ext cx="2005910" cy="2071702"/>
            <a:chOff x="0" y="0"/>
            <a:chExt cx="6350000" cy="6558280"/>
          </a:xfrm>
        </p:grpSpPr>
        <p:sp>
          <p:nvSpPr>
            <p:cNvPr id="10" name="Freeform 10"/>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7"/>
              <a:stretch>
                <a:fillRect t="-57820" b="-57820"/>
              </a:stretch>
            </a:blipFill>
          </p:spPr>
        </p:sp>
        <p:sp>
          <p:nvSpPr>
            <p:cNvPr id="11" name="Freeform 11"/>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FFF"/>
            </a:solidFill>
          </p:spPr>
        </p:sp>
      </p:grpSp>
      <p:grpSp>
        <p:nvGrpSpPr>
          <p:cNvPr id="12" name="Group 12"/>
          <p:cNvGrpSpPr>
            <a:grpSpLocks noChangeAspect="1"/>
          </p:cNvGrpSpPr>
          <p:nvPr/>
        </p:nvGrpSpPr>
        <p:grpSpPr>
          <a:xfrm>
            <a:off x="2778118" y="3560750"/>
            <a:ext cx="2072636" cy="2140618"/>
            <a:chOff x="0" y="0"/>
            <a:chExt cx="6350000" cy="6558280"/>
          </a:xfrm>
        </p:grpSpPr>
        <p:sp>
          <p:nvSpPr>
            <p:cNvPr id="13" name="Freeform 13"/>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8"/>
              <a:stretch>
                <a:fillRect t="-57634" b="-57634"/>
              </a:stretch>
            </a:blipFill>
          </p:spPr>
        </p:sp>
        <p:sp>
          <p:nvSpPr>
            <p:cNvPr id="14" name="Freeform 14"/>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FFF"/>
            </a:solidFill>
          </p:spPr>
        </p:sp>
      </p:grpSp>
      <p:sp>
        <p:nvSpPr>
          <p:cNvPr id="15" name="Freeform 15"/>
          <p:cNvSpPr/>
          <p:nvPr/>
        </p:nvSpPr>
        <p:spPr>
          <a:xfrm>
            <a:off x="4206878" y="10061608"/>
            <a:ext cx="298406" cy="298406"/>
          </a:xfrm>
          <a:custGeom>
            <a:avLst/>
            <a:gdLst/>
            <a:ahLst/>
            <a:cxnLst/>
            <a:rect l="l" t="t" r="r" b="b"/>
            <a:pathLst>
              <a:path w="298406" h="298406">
                <a:moveTo>
                  <a:pt x="0" y="0"/>
                </a:moveTo>
                <a:lnTo>
                  <a:pt x="298406" y="0"/>
                </a:lnTo>
                <a:lnTo>
                  <a:pt x="298406" y="298406"/>
                </a:lnTo>
                <a:lnTo>
                  <a:pt x="0" y="298406"/>
                </a:lnTo>
                <a:lnTo>
                  <a:pt x="0" y="0"/>
                </a:lnTo>
                <a:close/>
              </a:path>
            </a:pathLst>
          </a:custGeom>
          <a:blipFill>
            <a:blip r:embed="rId9" cstate="print">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1420796" y="10061608"/>
            <a:ext cx="298406" cy="298406"/>
          </a:xfrm>
          <a:custGeom>
            <a:avLst/>
            <a:gdLst/>
            <a:ahLst/>
            <a:cxnLst/>
            <a:rect l="l" t="t" r="r" b="b"/>
            <a:pathLst>
              <a:path w="298406" h="298406">
                <a:moveTo>
                  <a:pt x="0" y="0"/>
                </a:moveTo>
                <a:lnTo>
                  <a:pt x="298406" y="0"/>
                </a:lnTo>
                <a:lnTo>
                  <a:pt x="298406" y="298406"/>
                </a:lnTo>
                <a:lnTo>
                  <a:pt x="0" y="298406"/>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0" name="TextBox 20"/>
          <p:cNvSpPr txBox="1"/>
          <p:nvPr/>
        </p:nvSpPr>
        <p:spPr>
          <a:xfrm>
            <a:off x="490385" y="560354"/>
            <a:ext cx="4216559" cy="2616101"/>
          </a:xfrm>
          <a:prstGeom prst="rect">
            <a:avLst/>
          </a:prstGeom>
        </p:spPr>
        <p:txBody>
          <a:bodyPr wrap="square" lIns="0" tIns="0" rIns="0" bIns="0" rtlCol="0" anchor="t">
            <a:spAutoFit/>
          </a:bodyPr>
          <a:lstStyle/>
          <a:p>
            <a:pPr algn="ctr">
              <a:lnSpc>
                <a:spcPts val="1694"/>
              </a:lnSpc>
              <a:spcBef>
                <a:spcPct val="0"/>
              </a:spcBef>
            </a:pPr>
            <a:r>
              <a:rPr lang="en-US" sz="1600" dirty="0" smtClean="0">
                <a:solidFill>
                  <a:srgbClr val="FF0000"/>
                </a:solidFill>
                <a:latin typeface="Aharoni" pitchFamily="2" charset="-79"/>
                <a:cs typeface="Aharoni" pitchFamily="2" charset="-79"/>
              </a:rPr>
              <a:t>Celebrations</a:t>
            </a:r>
            <a:endParaRPr lang="en-US" sz="1600" dirty="0">
              <a:solidFill>
                <a:srgbClr val="FF0000"/>
              </a:solidFill>
              <a:latin typeface="Aharoni" pitchFamily="2" charset="-79"/>
              <a:cs typeface="Aharoni" pitchFamily="2" charset="-79"/>
            </a:endParaRPr>
          </a:p>
          <a:p>
            <a:pPr algn="just">
              <a:lnSpc>
                <a:spcPts val="1694"/>
              </a:lnSpc>
              <a:spcBef>
                <a:spcPct val="0"/>
              </a:spcBef>
            </a:pPr>
            <a:r>
              <a:rPr lang="en-US" sz="1210" dirty="0">
                <a:solidFill>
                  <a:srgbClr val="2A2B2F"/>
                </a:solidFill>
                <a:latin typeface="Aharoni" pitchFamily="2" charset="-79"/>
                <a:ea typeface="Verdana" pitchFamily="34" charset="0"/>
                <a:cs typeface="Aharoni" pitchFamily="2" charset="-79"/>
              </a:rPr>
              <a:t>There are varieties of  celebrations. Observing the birthday of gurus is </a:t>
            </a:r>
            <a:r>
              <a:rPr lang="en-US" sz="1210" dirty="0" smtClean="0">
                <a:solidFill>
                  <a:srgbClr val="2A2B2F"/>
                </a:solidFill>
                <a:latin typeface="Aharoni" pitchFamily="2" charset="-79"/>
                <a:ea typeface="Verdana" pitchFamily="34" charset="0"/>
                <a:cs typeface="Aharoni" pitchFamily="2" charset="-79"/>
              </a:rPr>
              <a:t>considered </a:t>
            </a:r>
            <a:r>
              <a:rPr lang="en-US" sz="1210" dirty="0">
                <a:solidFill>
                  <a:srgbClr val="2A2B2F"/>
                </a:solidFill>
                <a:latin typeface="Aharoni" pitchFamily="2" charset="-79"/>
                <a:ea typeface="Verdana" pitchFamily="34" charset="0"/>
                <a:cs typeface="Aharoni" pitchFamily="2" charset="-79"/>
              </a:rPr>
              <a:t>to be a means of direct exchange of </a:t>
            </a:r>
            <a:r>
              <a:rPr lang="en-US" sz="1210" dirty="0" smtClean="0">
                <a:solidFill>
                  <a:srgbClr val="2A2B2F"/>
                </a:solidFill>
                <a:latin typeface="Aharoni" pitchFamily="2" charset="-79"/>
                <a:ea typeface="Verdana" pitchFamily="34" charset="0"/>
                <a:cs typeface="Aharoni" pitchFamily="2" charset="-79"/>
              </a:rPr>
              <a:t>love</a:t>
            </a:r>
            <a:r>
              <a:rPr lang="en-US" sz="1210" dirty="0">
                <a:solidFill>
                  <a:srgbClr val="2A2B2F"/>
                </a:solidFill>
                <a:latin typeface="Aharoni" pitchFamily="2" charset="-79"/>
                <a:ea typeface="Verdana" pitchFamily="34" charset="0"/>
                <a:cs typeface="Aharoni" pitchFamily="2" charset="-79"/>
              </a:rPr>
              <a:t> </a:t>
            </a:r>
            <a:r>
              <a:rPr lang="en-US" sz="1210" dirty="0" smtClean="0">
                <a:solidFill>
                  <a:srgbClr val="2A2B2F"/>
                </a:solidFill>
                <a:latin typeface="Aharoni" pitchFamily="2" charset="-79"/>
                <a:ea typeface="Verdana" pitchFamily="34" charset="0"/>
                <a:cs typeface="Aharoni" pitchFamily="2" charset="-79"/>
              </a:rPr>
              <a:t>and respect. The 2</a:t>
            </a:r>
            <a:r>
              <a:rPr lang="en-US" sz="1210" baseline="30000" dirty="0" smtClean="0">
                <a:solidFill>
                  <a:srgbClr val="2A2B2F"/>
                </a:solidFill>
                <a:latin typeface="Aharoni" pitchFamily="2" charset="-79"/>
                <a:ea typeface="Verdana" pitchFamily="34" charset="0"/>
                <a:cs typeface="Aharoni" pitchFamily="2" charset="-79"/>
              </a:rPr>
              <a:t>nd</a:t>
            </a:r>
            <a:r>
              <a:rPr lang="en-US" sz="1210" dirty="0" smtClean="0">
                <a:solidFill>
                  <a:srgbClr val="2A2B2F"/>
                </a:solidFill>
                <a:latin typeface="Aharoni" pitchFamily="2" charset="-79"/>
                <a:ea typeface="Verdana" pitchFamily="34" charset="0"/>
                <a:cs typeface="Aharoni" pitchFamily="2" charset="-79"/>
              </a:rPr>
              <a:t>  </a:t>
            </a:r>
            <a:r>
              <a:rPr lang="en-US" sz="1210" dirty="0">
                <a:solidFill>
                  <a:srgbClr val="2A2B2F"/>
                </a:solidFill>
                <a:latin typeface="Aharoni" pitchFamily="2" charset="-79"/>
                <a:ea typeface="Verdana" pitchFamily="34" charset="0"/>
                <a:cs typeface="Aharoni" pitchFamily="2" charset="-79"/>
              </a:rPr>
              <a:t>type of celebration is the appearance (birth) day of Gods and Goddess (</a:t>
            </a:r>
            <a:r>
              <a:rPr lang="en-US" sz="1210" dirty="0" err="1">
                <a:solidFill>
                  <a:srgbClr val="2A2B2F"/>
                </a:solidFill>
                <a:latin typeface="Aharoni" pitchFamily="2" charset="-79"/>
                <a:ea typeface="Verdana" pitchFamily="34" charset="0"/>
                <a:cs typeface="Aharoni" pitchFamily="2" charset="-79"/>
              </a:rPr>
              <a:t>Ganesh</a:t>
            </a:r>
            <a:r>
              <a:rPr lang="en-US" sz="1210" dirty="0">
                <a:solidFill>
                  <a:srgbClr val="2A2B2F"/>
                </a:solidFill>
                <a:latin typeface="Aharoni" pitchFamily="2" charset="-79"/>
                <a:ea typeface="Verdana" pitchFamily="34" charset="0"/>
                <a:cs typeface="Aharoni" pitchFamily="2" charset="-79"/>
              </a:rPr>
              <a:t>, </a:t>
            </a:r>
            <a:r>
              <a:rPr lang="en-US" sz="1210" dirty="0" err="1">
                <a:solidFill>
                  <a:srgbClr val="2A2B2F"/>
                </a:solidFill>
                <a:latin typeface="Aharoni" pitchFamily="2" charset="-79"/>
                <a:ea typeface="Verdana" pitchFamily="34" charset="0"/>
                <a:cs typeface="Aharoni" pitchFamily="2" charset="-79"/>
              </a:rPr>
              <a:t>Saraswati</a:t>
            </a:r>
            <a:r>
              <a:rPr lang="en-US" sz="1210" dirty="0">
                <a:solidFill>
                  <a:srgbClr val="2A2B2F"/>
                </a:solidFill>
                <a:latin typeface="Aharoni" pitchFamily="2" charset="-79"/>
                <a:ea typeface="Verdana" pitchFamily="34" charset="0"/>
                <a:cs typeface="Aharoni" pitchFamily="2" charset="-79"/>
              </a:rPr>
              <a:t> </a:t>
            </a:r>
            <a:r>
              <a:rPr lang="en-US" sz="1210" dirty="0" err="1">
                <a:solidFill>
                  <a:srgbClr val="2A2B2F"/>
                </a:solidFill>
                <a:latin typeface="Aharoni" pitchFamily="2" charset="-79"/>
                <a:ea typeface="Verdana" pitchFamily="34" charset="0"/>
                <a:cs typeface="Aharoni" pitchFamily="2" charset="-79"/>
              </a:rPr>
              <a:t>puja</a:t>
            </a:r>
            <a:r>
              <a:rPr lang="en-US" sz="1210" dirty="0">
                <a:solidFill>
                  <a:srgbClr val="2A2B2F"/>
                </a:solidFill>
                <a:latin typeface="Aharoni" pitchFamily="2" charset="-79"/>
                <a:ea typeface="Verdana" pitchFamily="34" charset="0"/>
                <a:cs typeface="Aharoni" pitchFamily="2" charset="-79"/>
              </a:rPr>
              <a:t>, Hanuman </a:t>
            </a:r>
            <a:r>
              <a:rPr lang="en-US" sz="1210" dirty="0" err="1">
                <a:solidFill>
                  <a:srgbClr val="2A2B2F"/>
                </a:solidFill>
                <a:latin typeface="Aharoni" pitchFamily="2" charset="-79"/>
                <a:ea typeface="Verdana" pitchFamily="34" charset="0"/>
                <a:cs typeface="Aharoni" pitchFamily="2" charset="-79"/>
              </a:rPr>
              <a:t>Jayanti</a:t>
            </a:r>
            <a:r>
              <a:rPr lang="en-US" sz="1210" dirty="0">
                <a:solidFill>
                  <a:srgbClr val="2A2B2F"/>
                </a:solidFill>
                <a:latin typeface="Aharoni" pitchFamily="2" charset="-79"/>
                <a:ea typeface="Verdana" pitchFamily="34" charset="0"/>
                <a:cs typeface="Aharoni" pitchFamily="2" charset="-79"/>
              </a:rPr>
              <a:t> etc).The </a:t>
            </a:r>
            <a:r>
              <a:rPr lang="en-US" sz="1210" dirty="0" smtClean="0">
                <a:solidFill>
                  <a:srgbClr val="2A2B2F"/>
                </a:solidFill>
                <a:latin typeface="Aharoni" pitchFamily="2" charset="-79"/>
                <a:ea typeface="Verdana" pitchFamily="34" charset="0"/>
                <a:cs typeface="Aharoni" pitchFamily="2" charset="-79"/>
              </a:rPr>
              <a:t>3</a:t>
            </a:r>
            <a:r>
              <a:rPr lang="en-US" sz="1210" baseline="30000" dirty="0" smtClean="0">
                <a:solidFill>
                  <a:srgbClr val="2A2B2F"/>
                </a:solidFill>
                <a:latin typeface="Aharoni" pitchFamily="2" charset="-79"/>
                <a:ea typeface="Verdana" pitchFamily="34" charset="0"/>
                <a:cs typeface="Aharoni" pitchFamily="2" charset="-79"/>
              </a:rPr>
              <a:t>rd</a:t>
            </a:r>
            <a:r>
              <a:rPr lang="en-US" sz="1210" dirty="0" smtClean="0">
                <a:solidFill>
                  <a:srgbClr val="2A2B2F"/>
                </a:solidFill>
                <a:latin typeface="Aharoni" pitchFamily="2" charset="-79"/>
                <a:ea typeface="Verdana" pitchFamily="34" charset="0"/>
                <a:cs typeface="Aharoni" pitchFamily="2" charset="-79"/>
              </a:rPr>
              <a:t> type </a:t>
            </a:r>
            <a:r>
              <a:rPr lang="en-US" sz="1210" dirty="0">
                <a:solidFill>
                  <a:srgbClr val="2A2B2F"/>
                </a:solidFill>
                <a:latin typeface="Aharoni" pitchFamily="2" charset="-79"/>
                <a:ea typeface="Verdana" pitchFamily="34" charset="0"/>
                <a:cs typeface="Aharoni" pitchFamily="2" charset="-79"/>
              </a:rPr>
              <a:t>of celebration is for Independence </a:t>
            </a:r>
            <a:r>
              <a:rPr lang="en-US" sz="1210" dirty="0" smtClean="0">
                <a:solidFill>
                  <a:srgbClr val="2A2B2F"/>
                </a:solidFill>
                <a:latin typeface="Aharoni" pitchFamily="2" charset="-79"/>
                <a:ea typeface="Verdana" pitchFamily="34" charset="0"/>
                <a:cs typeface="Aharoni" pitchFamily="2" charset="-79"/>
              </a:rPr>
              <a:t>Day</a:t>
            </a:r>
            <a:r>
              <a:rPr lang="en-US" sz="1210" dirty="0">
                <a:solidFill>
                  <a:srgbClr val="2A2B2F"/>
                </a:solidFill>
                <a:latin typeface="Aharoni" pitchFamily="2" charset="-79"/>
                <a:ea typeface="Verdana" pitchFamily="34" charset="0"/>
                <a:cs typeface="Aharoni" pitchFamily="2" charset="-79"/>
              </a:rPr>
              <a:t>, </a:t>
            </a:r>
            <a:r>
              <a:rPr lang="en-US" sz="1210" dirty="0" smtClean="0">
                <a:solidFill>
                  <a:srgbClr val="2A2B2F"/>
                </a:solidFill>
                <a:latin typeface="Aharoni" pitchFamily="2" charset="-79"/>
                <a:ea typeface="Verdana" pitchFamily="34" charset="0"/>
                <a:cs typeface="Aharoni" pitchFamily="2" charset="-79"/>
              </a:rPr>
              <a:t>Republic </a:t>
            </a:r>
            <a:r>
              <a:rPr lang="en-US" sz="1210" dirty="0">
                <a:solidFill>
                  <a:srgbClr val="2A2B2F"/>
                </a:solidFill>
                <a:latin typeface="Aharoni" pitchFamily="2" charset="-79"/>
                <a:ea typeface="Verdana" pitchFamily="34" charset="0"/>
                <a:cs typeface="Aharoni" pitchFamily="2" charset="-79"/>
              </a:rPr>
              <a:t>Day, Women’s </a:t>
            </a:r>
            <a:r>
              <a:rPr lang="en-US" sz="1210" dirty="0" smtClean="0">
                <a:solidFill>
                  <a:srgbClr val="2A2B2F"/>
                </a:solidFill>
                <a:latin typeface="Aharoni" pitchFamily="2" charset="-79"/>
                <a:ea typeface="Verdana" pitchFamily="34" charset="0"/>
                <a:cs typeface="Aharoni" pitchFamily="2" charset="-79"/>
              </a:rPr>
              <a:t>Day</a:t>
            </a:r>
            <a:r>
              <a:rPr lang="en-US" sz="1210" dirty="0">
                <a:solidFill>
                  <a:srgbClr val="2A2B2F"/>
                </a:solidFill>
                <a:latin typeface="Aharoni" pitchFamily="2" charset="-79"/>
                <a:ea typeface="Verdana" pitchFamily="34" charset="0"/>
                <a:cs typeface="Aharoni" pitchFamily="2" charset="-79"/>
              </a:rPr>
              <a:t>, Teachers Day, </a:t>
            </a:r>
            <a:r>
              <a:rPr lang="en-US" sz="1210" dirty="0" smtClean="0">
                <a:solidFill>
                  <a:srgbClr val="2A2B2F"/>
                </a:solidFill>
                <a:latin typeface="Aharoni" pitchFamily="2" charset="-79"/>
                <a:ea typeface="Verdana" pitchFamily="34" charset="0"/>
                <a:cs typeface="Aharoni" pitchFamily="2" charset="-79"/>
              </a:rPr>
              <a:t>Children’s </a:t>
            </a:r>
            <a:r>
              <a:rPr lang="en-US" sz="1210" dirty="0">
                <a:solidFill>
                  <a:srgbClr val="2A2B2F"/>
                </a:solidFill>
                <a:latin typeface="Aharoni" pitchFamily="2" charset="-79"/>
                <a:ea typeface="Verdana" pitchFamily="34" charset="0"/>
                <a:cs typeface="Aharoni" pitchFamily="2" charset="-79"/>
              </a:rPr>
              <a:t>D</a:t>
            </a:r>
            <a:r>
              <a:rPr lang="en-US" sz="1210" dirty="0" smtClean="0">
                <a:solidFill>
                  <a:srgbClr val="2A2B2F"/>
                </a:solidFill>
                <a:latin typeface="Aharoni" pitchFamily="2" charset="-79"/>
                <a:ea typeface="Verdana" pitchFamily="34" charset="0"/>
                <a:cs typeface="Aharoni" pitchFamily="2" charset="-79"/>
              </a:rPr>
              <a:t>ay</a:t>
            </a:r>
            <a:r>
              <a:rPr lang="en-US" sz="1210" dirty="0">
                <a:solidFill>
                  <a:srgbClr val="2A2B2F"/>
                </a:solidFill>
                <a:latin typeface="Aharoni" pitchFamily="2" charset="-79"/>
                <a:ea typeface="Verdana" pitchFamily="34" charset="0"/>
                <a:cs typeface="Aharoni" pitchFamily="2" charset="-79"/>
              </a:rPr>
              <a:t>, Yoga Day etc).The common goal of all </a:t>
            </a:r>
            <a:r>
              <a:rPr lang="en-US" sz="1210" dirty="0" smtClean="0">
                <a:solidFill>
                  <a:srgbClr val="2A2B2F"/>
                </a:solidFill>
                <a:latin typeface="Aharoni" pitchFamily="2" charset="-79"/>
                <a:ea typeface="Verdana" pitchFamily="34" charset="0"/>
                <a:cs typeface="Aharoni" pitchFamily="2" charset="-79"/>
              </a:rPr>
              <a:t>celebrations </a:t>
            </a:r>
            <a:r>
              <a:rPr lang="en-US" sz="1210" dirty="0">
                <a:solidFill>
                  <a:srgbClr val="2A2B2F"/>
                </a:solidFill>
                <a:latin typeface="Aharoni" pitchFamily="2" charset="-79"/>
                <a:ea typeface="Verdana" pitchFamily="34" charset="0"/>
                <a:cs typeface="Aharoni" pitchFamily="2" charset="-79"/>
              </a:rPr>
              <a:t>is to enhance our intellectual and spiritual power. Teacher’s day and </a:t>
            </a:r>
            <a:r>
              <a:rPr lang="en-US" sz="1210" dirty="0" smtClean="0">
                <a:solidFill>
                  <a:srgbClr val="2A2B2F"/>
                </a:solidFill>
                <a:latin typeface="Aharoni" pitchFamily="2" charset="-79"/>
                <a:ea typeface="Verdana" pitchFamily="34" charset="0"/>
                <a:cs typeface="Aharoni" pitchFamily="2" charset="-79"/>
              </a:rPr>
              <a:t>Children’s </a:t>
            </a:r>
            <a:r>
              <a:rPr lang="en-US" sz="1210" dirty="0">
                <a:solidFill>
                  <a:srgbClr val="2A2B2F"/>
                </a:solidFill>
                <a:latin typeface="Aharoni" pitchFamily="2" charset="-79"/>
                <a:ea typeface="Verdana" pitchFamily="34" charset="0"/>
                <a:cs typeface="Aharoni" pitchFamily="2" charset="-79"/>
              </a:rPr>
              <a:t>D</a:t>
            </a:r>
            <a:r>
              <a:rPr lang="en-US" sz="1210" dirty="0" smtClean="0">
                <a:solidFill>
                  <a:srgbClr val="2A2B2F"/>
                </a:solidFill>
                <a:latin typeface="Aharoni" pitchFamily="2" charset="-79"/>
                <a:ea typeface="Verdana" pitchFamily="34" charset="0"/>
                <a:cs typeface="Aharoni" pitchFamily="2" charset="-79"/>
              </a:rPr>
              <a:t>ay </a:t>
            </a:r>
            <a:r>
              <a:rPr lang="en-US" sz="1210" dirty="0">
                <a:solidFill>
                  <a:srgbClr val="2A2B2F"/>
                </a:solidFill>
                <a:latin typeface="Aharoni" pitchFamily="2" charset="-79"/>
                <a:ea typeface="Verdana" pitchFamily="34" charset="0"/>
                <a:cs typeface="Aharoni" pitchFamily="2" charset="-79"/>
              </a:rPr>
              <a:t>are the occasions for glorifying the loving teacher-student relationship.</a:t>
            </a:r>
          </a:p>
        </p:txBody>
      </p:sp>
      <p:sp>
        <p:nvSpPr>
          <p:cNvPr id="21" name="TextBox 21"/>
          <p:cNvSpPr txBox="1"/>
          <p:nvPr/>
        </p:nvSpPr>
        <p:spPr>
          <a:xfrm>
            <a:off x="4635506" y="10038769"/>
            <a:ext cx="1857388" cy="294953"/>
          </a:xfrm>
          <a:prstGeom prst="rect">
            <a:avLst/>
          </a:prstGeom>
        </p:spPr>
        <p:txBody>
          <a:bodyPr wrap="square" lIns="0" tIns="0" rIns="0" bIns="0" rtlCol="0" anchor="t">
            <a:spAutoFit/>
          </a:bodyPr>
          <a:lstStyle/>
          <a:p>
            <a:pPr marL="0" lvl="1" indent="0" algn="l">
              <a:lnSpc>
                <a:spcPts val="2268"/>
              </a:lnSpc>
              <a:spcBef>
                <a:spcPct val="0"/>
              </a:spcBef>
            </a:pPr>
            <a:r>
              <a:rPr lang="en-US" sz="1375" spc="41" dirty="0">
                <a:solidFill>
                  <a:srgbClr val="2A2B2F"/>
                </a:solidFill>
                <a:latin typeface="Overpass Light"/>
              </a:rPr>
              <a:t>readersinstitute.com</a:t>
            </a:r>
          </a:p>
        </p:txBody>
      </p:sp>
      <p:sp>
        <p:nvSpPr>
          <p:cNvPr id="22" name="TextBox 22"/>
          <p:cNvSpPr txBox="1"/>
          <p:nvPr/>
        </p:nvSpPr>
        <p:spPr>
          <a:xfrm>
            <a:off x="1920862" y="10038769"/>
            <a:ext cx="2286016" cy="294953"/>
          </a:xfrm>
          <a:prstGeom prst="rect">
            <a:avLst/>
          </a:prstGeom>
        </p:spPr>
        <p:txBody>
          <a:bodyPr wrap="square" lIns="0" tIns="0" rIns="0" bIns="0" rtlCol="0" anchor="t">
            <a:spAutoFit/>
          </a:bodyPr>
          <a:lstStyle/>
          <a:p>
            <a:pPr marL="0" lvl="1" indent="0" algn="l">
              <a:lnSpc>
                <a:spcPts val="2268"/>
              </a:lnSpc>
              <a:spcBef>
                <a:spcPct val="0"/>
              </a:spcBef>
            </a:pPr>
            <a:r>
              <a:rPr lang="en-US" sz="1375" spc="41" dirty="0">
                <a:solidFill>
                  <a:srgbClr val="2A2B2F"/>
                </a:solidFill>
                <a:latin typeface="Overpass Light"/>
              </a:rPr>
              <a:t>info@readersinstitute.com</a:t>
            </a:r>
          </a:p>
        </p:txBody>
      </p:sp>
      <p:sp>
        <p:nvSpPr>
          <p:cNvPr id="23" name="Freeform 12"/>
          <p:cNvSpPr/>
          <p:nvPr/>
        </p:nvSpPr>
        <p:spPr>
          <a:xfrm>
            <a:off x="2278052" y="5632452"/>
            <a:ext cx="2083249" cy="3708049"/>
          </a:xfrm>
          <a:custGeom>
            <a:avLst/>
            <a:gdLst/>
            <a:ahLst/>
            <a:cxnLst/>
            <a:rect l="l" t="t" r="r" b="b"/>
            <a:pathLst>
              <a:path w="2083249" h="3708049">
                <a:moveTo>
                  <a:pt x="0" y="0"/>
                </a:moveTo>
                <a:lnTo>
                  <a:pt x="2083250" y="0"/>
                </a:lnTo>
                <a:lnTo>
                  <a:pt x="2083250" y="3708050"/>
                </a:lnTo>
                <a:lnTo>
                  <a:pt x="0" y="3708050"/>
                </a:lnTo>
                <a:lnTo>
                  <a:pt x="0" y="0"/>
                </a:lnTo>
                <a:close/>
              </a:path>
            </a:pathLst>
          </a:custGeom>
          <a:blipFill>
            <a:blip r:embed="rId14"/>
            <a:stretch>
              <a:fillRect/>
            </a:stretch>
          </a:blipFill>
          <a:ln w="38100" cap="rnd">
            <a:solidFill>
              <a:srgbClr val="E92156"/>
            </a:solidFill>
            <a:prstDash val="lgDash"/>
            <a:round/>
          </a:ln>
        </p:spPr>
      </p:sp>
      <p:sp>
        <p:nvSpPr>
          <p:cNvPr id="25" name="Freeform 10"/>
          <p:cNvSpPr/>
          <p:nvPr/>
        </p:nvSpPr>
        <p:spPr>
          <a:xfrm>
            <a:off x="4849820" y="846106"/>
            <a:ext cx="1785950" cy="2750731"/>
          </a:xfrm>
          <a:custGeom>
            <a:avLst/>
            <a:gdLst/>
            <a:ahLst/>
            <a:cxnLst/>
            <a:rect l="l" t="t" r="r" b="b"/>
            <a:pathLst>
              <a:path w="2072630" h="3679425">
                <a:moveTo>
                  <a:pt x="0" y="0"/>
                </a:moveTo>
                <a:lnTo>
                  <a:pt x="2072630" y="0"/>
                </a:lnTo>
                <a:lnTo>
                  <a:pt x="2072630" y="3679425"/>
                </a:lnTo>
                <a:lnTo>
                  <a:pt x="0" y="3679425"/>
                </a:lnTo>
                <a:lnTo>
                  <a:pt x="0" y="0"/>
                </a:lnTo>
                <a:close/>
              </a:path>
            </a:pathLst>
          </a:custGeom>
          <a:blipFill>
            <a:blip r:embed="rId15"/>
            <a:stretch>
              <a:fillRect/>
            </a:stretch>
          </a:blipFill>
          <a:ln w="38100" cap="rnd">
            <a:solidFill>
              <a:srgbClr val="E92156"/>
            </a:solidFill>
            <a:prstDash val="lgDash"/>
            <a:round/>
          </a:ln>
        </p:spPr>
      </p:sp>
      <p:sp>
        <p:nvSpPr>
          <p:cNvPr id="26" name="Freeform 11"/>
          <p:cNvSpPr/>
          <p:nvPr/>
        </p:nvSpPr>
        <p:spPr>
          <a:xfrm rot="10800000">
            <a:off x="0" y="5632452"/>
            <a:ext cx="2170591" cy="3679425"/>
          </a:xfrm>
          <a:custGeom>
            <a:avLst/>
            <a:gdLst/>
            <a:ahLst/>
            <a:cxnLst/>
            <a:rect l="l" t="t" r="r" b="b"/>
            <a:pathLst>
              <a:path w="2170591" h="3679425">
                <a:moveTo>
                  <a:pt x="0" y="0"/>
                </a:moveTo>
                <a:lnTo>
                  <a:pt x="2170590" y="0"/>
                </a:lnTo>
                <a:lnTo>
                  <a:pt x="2170590" y="3679425"/>
                </a:lnTo>
                <a:lnTo>
                  <a:pt x="0" y="3679425"/>
                </a:lnTo>
                <a:lnTo>
                  <a:pt x="0" y="0"/>
                </a:lnTo>
                <a:close/>
              </a:path>
            </a:pathLst>
          </a:custGeom>
          <a:blipFill>
            <a:blip r:embed="rId16"/>
            <a:stretch>
              <a:fillRect b="-4664"/>
            </a:stretch>
          </a:blipFill>
          <a:ln w="38100" cap="rnd">
            <a:solidFill>
              <a:srgbClr val="E92156"/>
            </a:solidFill>
            <a:prstDash val="lgDash"/>
            <a:round/>
          </a:ln>
        </p:spPr>
      </p:sp>
      <p:sp>
        <p:nvSpPr>
          <p:cNvPr id="38914" name="AutoShape 2" descr="blob:https://web.whatsapp.com/d84e6406-9c18-4a9e-9833-af0d4540b3ad"/>
          <p:cNvSpPr>
            <a:spLocks noChangeAspect="1" noChangeArrowheads="1"/>
          </p:cNvSpPr>
          <p:nvPr/>
        </p:nvSpPr>
        <p:spPr bwMode="auto">
          <a:xfrm>
            <a:off x="155575" y="-144463"/>
            <a:ext cx="301625" cy="301626"/>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8915" name="Picture 3"/>
          <p:cNvPicPr>
            <a:picLocks noChangeAspect="1" noChangeArrowheads="1"/>
          </p:cNvPicPr>
          <p:nvPr/>
        </p:nvPicPr>
        <p:blipFill>
          <a:blip r:embed="rId17" cstate="print"/>
          <a:srcRect/>
          <a:stretch>
            <a:fillRect/>
          </a:stretch>
        </p:blipFill>
        <p:spPr bwMode="auto">
          <a:xfrm>
            <a:off x="0" y="3703626"/>
            <a:ext cx="2770154" cy="1928826"/>
          </a:xfrm>
          <a:prstGeom prst="rect">
            <a:avLst/>
          </a:prstGeom>
          <a:noFill/>
          <a:ln w="9525">
            <a:noFill/>
            <a:miter lim="800000"/>
            <a:headEnd/>
            <a:tailEnd/>
          </a:ln>
          <a:effectLst/>
        </p:spPr>
      </p:pic>
      <p:sp>
        <p:nvSpPr>
          <p:cNvPr id="38917" name="AutoShape 5" descr="blob:https://web.whatsapp.com/cbf93c3f-aee4-4ad7-afa1-cdd0d9c3a77a"/>
          <p:cNvSpPr>
            <a:spLocks noChangeAspect="1" noChangeArrowheads="1"/>
          </p:cNvSpPr>
          <p:nvPr/>
        </p:nvSpPr>
        <p:spPr bwMode="auto">
          <a:xfrm>
            <a:off x="155575" y="-144463"/>
            <a:ext cx="301625" cy="301626"/>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8918" name="Picture 6"/>
          <p:cNvPicPr>
            <a:picLocks noChangeAspect="1" noChangeArrowheads="1"/>
          </p:cNvPicPr>
          <p:nvPr/>
        </p:nvPicPr>
        <p:blipFill>
          <a:blip r:embed="rId18" cstate="print"/>
          <a:srcRect/>
          <a:stretch>
            <a:fillRect/>
          </a:stretch>
        </p:blipFill>
        <p:spPr bwMode="auto">
          <a:xfrm>
            <a:off x="4421192" y="5632452"/>
            <a:ext cx="2286016" cy="3751589"/>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p:cNvPicPr>
            <a:picLocks noChangeAspect="1" noChangeArrowheads="1"/>
          </p:cNvPicPr>
          <p:nvPr/>
        </p:nvPicPr>
        <p:blipFill>
          <a:blip r:embed="rId2" cstate="print"/>
          <a:srcRect/>
          <a:stretch>
            <a:fillRect/>
          </a:stretch>
        </p:blipFill>
        <p:spPr bwMode="auto">
          <a:xfrm rot="17979117">
            <a:off x="3924737" y="7861624"/>
            <a:ext cx="1978866" cy="2638487"/>
          </a:xfrm>
          <a:prstGeom prst="rect">
            <a:avLst/>
          </a:prstGeom>
          <a:noFill/>
          <a:ln w="9525">
            <a:noFill/>
            <a:miter lim="800000"/>
            <a:headEnd/>
            <a:tailEnd/>
          </a:ln>
          <a:effectLst/>
        </p:spPr>
      </p:pic>
      <p:pic>
        <p:nvPicPr>
          <p:cNvPr id="4" name="Picture 3" descr="C:\Users\dell\Desktop\p2.jpg"/>
          <p:cNvPicPr>
            <a:picLocks noChangeAspect="1" noChangeArrowheads="1"/>
          </p:cNvPicPr>
          <p:nvPr/>
        </p:nvPicPr>
        <p:blipFill>
          <a:blip r:embed="rId3"/>
          <a:srcRect/>
          <a:stretch>
            <a:fillRect/>
          </a:stretch>
        </p:blipFill>
        <p:spPr bwMode="auto">
          <a:xfrm>
            <a:off x="992168" y="1346172"/>
            <a:ext cx="5214974" cy="3911231"/>
          </a:xfrm>
          <a:prstGeom prst="rect">
            <a:avLst/>
          </a:prstGeom>
          <a:noFill/>
        </p:spPr>
      </p:pic>
      <p:pic>
        <p:nvPicPr>
          <p:cNvPr id="5" name="Picture 2"/>
          <p:cNvPicPr>
            <a:picLocks noChangeAspect="1" noChangeArrowheads="1"/>
          </p:cNvPicPr>
          <p:nvPr/>
        </p:nvPicPr>
        <p:blipFill>
          <a:blip r:embed="rId4"/>
          <a:srcRect/>
          <a:stretch>
            <a:fillRect/>
          </a:stretch>
        </p:blipFill>
        <p:spPr bwMode="auto">
          <a:xfrm>
            <a:off x="3135308" y="1060420"/>
            <a:ext cx="590550" cy="266700"/>
          </a:xfrm>
          <a:prstGeom prst="rect">
            <a:avLst/>
          </a:prstGeom>
          <a:noFill/>
          <a:ln w="9525">
            <a:noFill/>
            <a:miter lim="800000"/>
            <a:headEnd/>
            <a:tailEnd/>
          </a:ln>
          <a:effectLst/>
        </p:spPr>
      </p:pic>
      <p:pic>
        <p:nvPicPr>
          <p:cNvPr id="6" name="Picture 2"/>
          <p:cNvPicPr>
            <a:picLocks noChangeAspect="1" noChangeArrowheads="1"/>
          </p:cNvPicPr>
          <p:nvPr/>
        </p:nvPicPr>
        <p:blipFill>
          <a:blip r:embed="rId5"/>
          <a:srcRect/>
          <a:stretch>
            <a:fillRect/>
          </a:stretch>
        </p:blipFill>
        <p:spPr bwMode="auto">
          <a:xfrm>
            <a:off x="1206482" y="8704286"/>
            <a:ext cx="2381250" cy="266700"/>
          </a:xfrm>
          <a:prstGeom prst="rect">
            <a:avLst/>
          </a:prstGeom>
          <a:noFill/>
          <a:ln w="9525">
            <a:noFill/>
            <a:miter lim="800000"/>
            <a:headEnd/>
            <a:tailEnd/>
          </a:ln>
          <a:effectLst/>
        </p:spPr>
      </p:pic>
      <p:pic>
        <p:nvPicPr>
          <p:cNvPr id="7" name="Picture 3"/>
          <p:cNvPicPr>
            <a:picLocks noChangeAspect="1" noChangeArrowheads="1"/>
          </p:cNvPicPr>
          <p:nvPr/>
        </p:nvPicPr>
        <p:blipFill>
          <a:blip r:embed="rId6" cstate="print"/>
          <a:srcRect/>
          <a:stretch>
            <a:fillRect/>
          </a:stretch>
        </p:blipFill>
        <p:spPr bwMode="auto">
          <a:xfrm>
            <a:off x="206350" y="5632452"/>
            <a:ext cx="4000528" cy="3000544"/>
          </a:xfrm>
          <a:prstGeom prst="rect">
            <a:avLst/>
          </a:prstGeom>
          <a:noFill/>
          <a:ln w="9525">
            <a:noFill/>
            <a:miter lim="800000"/>
            <a:headEnd/>
            <a:tailEnd/>
          </a:ln>
          <a:effectLst/>
        </p:spPr>
      </p:pic>
      <p:pic>
        <p:nvPicPr>
          <p:cNvPr id="8" name="Picture 4"/>
          <p:cNvPicPr>
            <a:picLocks noChangeAspect="1" noChangeArrowheads="1"/>
          </p:cNvPicPr>
          <p:nvPr/>
        </p:nvPicPr>
        <p:blipFill>
          <a:blip r:embed="rId7"/>
          <a:srcRect/>
          <a:stretch>
            <a:fillRect/>
          </a:stretch>
        </p:blipFill>
        <p:spPr bwMode="auto">
          <a:xfrm>
            <a:off x="1777986" y="5346700"/>
            <a:ext cx="1085850" cy="276225"/>
          </a:xfrm>
          <a:prstGeom prst="rect">
            <a:avLst/>
          </a:prstGeom>
          <a:noFill/>
          <a:ln w="9525">
            <a:noFill/>
            <a:miter lim="800000"/>
            <a:headEnd/>
            <a:tailEnd/>
          </a:ln>
          <a:effectLst/>
        </p:spPr>
      </p:pic>
      <p:pic>
        <p:nvPicPr>
          <p:cNvPr id="9" name="Picture 1"/>
          <p:cNvPicPr>
            <a:picLocks noChangeAspect="1" noChangeArrowheads="1"/>
          </p:cNvPicPr>
          <p:nvPr/>
        </p:nvPicPr>
        <p:blipFill>
          <a:blip r:embed="rId8" cstate="print"/>
          <a:srcRect/>
          <a:stretch>
            <a:fillRect/>
          </a:stretch>
        </p:blipFill>
        <p:spPr bwMode="auto">
          <a:xfrm>
            <a:off x="4492630" y="5489576"/>
            <a:ext cx="2071702" cy="2762269"/>
          </a:xfrm>
          <a:prstGeom prst="rect">
            <a:avLst/>
          </a:prstGeom>
          <a:noFill/>
          <a:ln w="9525">
            <a:noFill/>
            <a:miter lim="800000"/>
            <a:headEnd/>
            <a:tailEnd/>
          </a:ln>
          <a:effectLst/>
        </p:spPr>
      </p:pic>
      <p:pic>
        <p:nvPicPr>
          <p:cNvPr id="10" name="Picture 2"/>
          <p:cNvPicPr>
            <a:picLocks noChangeAspect="1" noChangeArrowheads="1"/>
          </p:cNvPicPr>
          <p:nvPr/>
        </p:nvPicPr>
        <p:blipFill>
          <a:blip r:embed="rId9"/>
          <a:srcRect/>
          <a:stretch>
            <a:fillRect/>
          </a:stretch>
        </p:blipFill>
        <p:spPr bwMode="auto">
          <a:xfrm>
            <a:off x="4992696" y="5203824"/>
            <a:ext cx="1323975" cy="314325"/>
          </a:xfrm>
          <a:prstGeom prst="rect">
            <a:avLst/>
          </a:prstGeom>
          <a:noFill/>
          <a:ln w="9525">
            <a:noFill/>
            <a:miter lim="800000"/>
            <a:headEnd/>
            <a:tailEnd/>
          </a:ln>
          <a:effectLst/>
        </p:spPr>
      </p:pic>
      <p:sp>
        <p:nvSpPr>
          <p:cNvPr id="12" name="Rectangle 11"/>
          <p:cNvSpPr/>
          <p:nvPr/>
        </p:nvSpPr>
        <p:spPr>
          <a:xfrm>
            <a:off x="849293" y="846106"/>
            <a:ext cx="2000263" cy="746358"/>
          </a:xfrm>
          <a:prstGeom prst="rect">
            <a:avLst/>
          </a:prstGeom>
        </p:spPr>
        <p:txBody>
          <a:bodyPr wrap="square">
            <a:spAutoFit/>
          </a:bodyPr>
          <a:lstStyle/>
          <a:p>
            <a:pPr algn="ctr">
              <a:lnSpc>
                <a:spcPts val="1694"/>
              </a:lnSpc>
              <a:spcBef>
                <a:spcPct val="0"/>
              </a:spcBef>
            </a:pPr>
            <a:r>
              <a:rPr lang="en-US" dirty="0" smtClean="0">
                <a:solidFill>
                  <a:srgbClr val="7030A0"/>
                </a:solidFill>
                <a:latin typeface="Montserrat Ultra-Bold"/>
              </a:rPr>
              <a:t>Student</a:t>
            </a:r>
            <a:r>
              <a:rPr lang="en-US" dirty="0" smtClean="0">
                <a:solidFill>
                  <a:srgbClr val="000000"/>
                </a:solidFill>
                <a:latin typeface="Montserrat Ultra-Bold"/>
              </a:rPr>
              <a:t> </a:t>
            </a:r>
            <a:r>
              <a:rPr lang="en-US" dirty="0" smtClean="0">
                <a:solidFill>
                  <a:srgbClr val="FF0000"/>
                </a:solidFill>
                <a:latin typeface="Montserrat Ultra-Bold"/>
              </a:rPr>
              <a:t>Galleries</a:t>
            </a:r>
          </a:p>
          <a:p>
            <a:pPr algn="ctr">
              <a:lnSpc>
                <a:spcPts val="1694"/>
              </a:lnSpc>
              <a:spcBef>
                <a:spcPct val="0"/>
              </a:spcBef>
            </a:pPr>
            <a:r>
              <a:rPr lang="en-US" dirty="0" smtClean="0">
                <a:solidFill>
                  <a:srgbClr val="000000"/>
                </a:solidFill>
                <a:latin typeface="Montserrat Ultra-Bold"/>
              </a:rPr>
              <a:t> </a:t>
            </a:r>
            <a:endParaRPr lang="en-US" dirty="0">
              <a:solidFill>
                <a:srgbClr val="000000"/>
              </a:solidFill>
              <a:latin typeface="Verdana" pitchFamily="34" charset="0"/>
              <a:ea typeface="Verdana" pitchFamily="34" charset="0"/>
              <a:cs typeface="Verdana"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12953281</TotalTime>
  <Words>1544</Words>
  <Application>Microsoft Office PowerPoint</Application>
  <PresentationFormat>Custom</PresentationFormat>
  <Paragraphs>95</Paragraphs>
  <Slides>12</Slides>
  <Notes>1</Notes>
  <HiddenSlides>0</HiddenSlides>
  <MMClips>0</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12</vt:i4>
      </vt:variant>
    </vt:vector>
  </HeadingPairs>
  <TitlesOfParts>
    <vt:vector size="38" baseType="lpstr">
      <vt:lpstr>Arial</vt:lpstr>
      <vt:lpstr>Trebuchet MS</vt:lpstr>
      <vt:lpstr>Anton</vt:lpstr>
      <vt:lpstr>Glacial Indifference Bold</vt:lpstr>
      <vt:lpstr>Franklin Gothic Heavy</vt:lpstr>
      <vt:lpstr>Glacial Indifference</vt:lpstr>
      <vt:lpstr>PT Sans</vt:lpstr>
      <vt:lpstr>Montserrat Heavy</vt:lpstr>
      <vt:lpstr>Script MT Bold</vt:lpstr>
      <vt:lpstr>Verdana</vt:lpstr>
      <vt:lpstr>Aharoni</vt:lpstr>
      <vt:lpstr>Aparajita</vt:lpstr>
      <vt:lpstr>Times New Roman</vt:lpstr>
      <vt:lpstr>Bookman Old Style</vt:lpstr>
      <vt:lpstr>Arial Rounded MT Bold</vt:lpstr>
      <vt:lpstr>Montserrat Medium</vt:lpstr>
      <vt:lpstr>Montserrat Ultra-Bold</vt:lpstr>
      <vt:lpstr>Angsana New</vt:lpstr>
      <vt:lpstr>Arabic Typesetting</vt:lpstr>
      <vt:lpstr>Old English Text MT</vt:lpstr>
      <vt:lpstr>Mongolian Baiti</vt:lpstr>
      <vt:lpstr>Overpass Light</vt:lpstr>
      <vt:lpstr>Calibri</vt:lpstr>
      <vt:lpstr>Wingdings 2</vt:lpstr>
      <vt:lpstr>Wingdings</vt:lpstr>
      <vt:lpstr>Opulent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and Dark Purple Professional Hiring Design Flyer A4</dc:title>
  <cp:lastModifiedBy>dell</cp:lastModifiedBy>
  <cp:revision>339</cp:revision>
  <dcterms:created xsi:type="dcterms:W3CDTF">2006-08-16T00:00:00Z</dcterms:created>
  <dcterms:modified xsi:type="dcterms:W3CDTF">2024-04-06T17:08:42Z</dcterms:modified>
  <dc:identifier>DAF_Z0wcmyk</dc:identifier>
</cp:coreProperties>
</file>